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4" r:id="rId4"/>
  </p:sldMasterIdLst>
  <p:notesMasterIdLst>
    <p:notesMasterId r:id="rId30"/>
  </p:notesMasterIdLst>
  <p:sldIdLst>
    <p:sldId id="257" r:id="rId5"/>
    <p:sldId id="308" r:id="rId6"/>
    <p:sldId id="309" r:id="rId7"/>
    <p:sldId id="310" r:id="rId8"/>
    <p:sldId id="312" r:id="rId9"/>
    <p:sldId id="317" r:id="rId10"/>
    <p:sldId id="320" r:id="rId11"/>
    <p:sldId id="321" r:id="rId12"/>
    <p:sldId id="322" r:id="rId13"/>
    <p:sldId id="323" r:id="rId14"/>
    <p:sldId id="324" r:id="rId15"/>
    <p:sldId id="325" r:id="rId16"/>
    <p:sldId id="326" r:id="rId17"/>
    <p:sldId id="313" r:id="rId18"/>
    <p:sldId id="314" r:id="rId19"/>
    <p:sldId id="327" r:id="rId20"/>
    <p:sldId id="318" r:id="rId21"/>
    <p:sldId id="319" r:id="rId22"/>
    <p:sldId id="315" r:id="rId23"/>
    <p:sldId id="316" r:id="rId24"/>
    <p:sldId id="328" r:id="rId25"/>
    <p:sldId id="311" r:id="rId26"/>
    <p:sldId id="329" r:id="rId27"/>
    <p:sldId id="293" r:id="rId28"/>
    <p:sldId id="294"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8513"/>
    <a:srgbClr val="70AD79"/>
    <a:srgbClr val="D92A1D"/>
    <a:srgbClr val="70AD47"/>
    <a:srgbClr val="70ADAB"/>
    <a:srgbClr val="4CA7FA"/>
    <a:srgbClr val="E8510E"/>
    <a:srgbClr val="EA44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3" autoAdjust="0"/>
    <p:restoredTop sz="94660"/>
  </p:normalViewPr>
  <p:slideViewPr>
    <p:cSldViewPr snapToGrid="0">
      <p:cViewPr varScale="1">
        <p:scale>
          <a:sx n="73" d="100"/>
          <a:sy n="73" d="100"/>
        </p:scale>
        <p:origin x="60" y="2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C81ED0-9983-48E9-80DB-1095FAD52F72}" type="datetimeFigureOut">
              <a:rPr lang="en-US" smtClean="0"/>
              <a:t>11/12/2024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833227-84BA-423B-8111-587233CF25E2}" type="slidenum">
              <a:rPr lang="en-US" smtClean="0"/>
              <a:t>‹#›</a:t>
            </a:fld>
            <a:endParaRPr lang="en-US"/>
          </a:p>
        </p:txBody>
      </p:sp>
    </p:spTree>
    <p:extLst>
      <p:ext uri="{BB962C8B-B14F-4D97-AF65-F5344CB8AC3E}">
        <p14:creationId xmlns:p14="http://schemas.microsoft.com/office/powerpoint/2010/main" val="19029188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Quarterly reports are required until the project is complete.</a:t>
            </a:r>
          </a:p>
        </p:txBody>
      </p:sp>
      <p:sp>
        <p:nvSpPr>
          <p:cNvPr id="4" name="Slide Number Placeholder 3"/>
          <p:cNvSpPr>
            <a:spLocks noGrp="1"/>
          </p:cNvSpPr>
          <p:nvPr>
            <p:ph type="sldNum" sz="quarter" idx="5"/>
          </p:nvPr>
        </p:nvSpPr>
        <p:spPr/>
        <p:txBody>
          <a:bodyPr/>
          <a:lstStyle/>
          <a:p>
            <a:fld id="{EE833227-84BA-423B-8111-587233CF25E2}" type="slidenum">
              <a:rPr lang="en-US" smtClean="0"/>
              <a:t>24</a:t>
            </a:fld>
            <a:endParaRPr lang="en-US"/>
          </a:p>
        </p:txBody>
      </p:sp>
    </p:spTree>
    <p:extLst>
      <p:ext uri="{BB962C8B-B14F-4D97-AF65-F5344CB8AC3E}">
        <p14:creationId xmlns:p14="http://schemas.microsoft.com/office/powerpoint/2010/main" val="366132844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2" name="Picture 3" descr="C:\Users\James\Desktop\msft\Berlin\build Assets\hashOverlaySD-FullResolve.png"/>
          <p:cNvPicPr>
            <a:picLocks noChangeAspect="1" noChangeArrowheads="1"/>
          </p:cNvPicPr>
          <p:nvPr/>
        </p:nvPicPr>
        <p:blipFill>
          <a:blip r:embed="rId2">
            <a:alphaModFix amt="10000"/>
            <a:extLst>
              <a:ext uri="{28A0092B-C50C-407E-A947-70E740481C1C}">
                <a14:useLocalDpi xmlns:a14="http://schemas.microsoft.com/office/drawing/2010/main" val="0"/>
              </a:ext>
            </a:extLst>
          </a:blip>
          <a:srcRect/>
          <a:stretch>
            <a:fillRect/>
          </a:stretch>
        </p:blipFill>
        <p:spPr bwMode="auto">
          <a:xfrm>
            <a:off x="0" y="1"/>
            <a:ext cx="12192000" cy="6858000"/>
          </a:xfrm>
          <a:prstGeom prst="rect">
            <a:avLst/>
          </a:prstGeom>
          <a:extLst>
            <a:ext uri="{909E8E84-426E-40DD-AFC4-6F175D3DCCD1}">
              <a14:hiddenFill xmlns:a14="http://schemas.microsoft.com/office/drawing/2010/main">
                <a:solidFill>
                  <a:srgbClr val="FFFFFF"/>
                </a:solidFill>
              </a14:hiddenFill>
            </a:ext>
          </a:extLst>
        </p:spPr>
      </p:pic>
      <p:sp>
        <p:nvSpPr>
          <p:cNvPr id="9" name="Rectangle 8"/>
          <p:cNvSpPr/>
          <p:nvPr/>
        </p:nvSpPr>
        <p:spPr>
          <a:xfrm>
            <a:off x="0" y="2727331"/>
            <a:ext cx="12192000" cy="235747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07789" y="2727332"/>
            <a:ext cx="11669721" cy="2126158"/>
          </a:xfrm>
        </p:spPr>
        <p:txBody>
          <a:bodyPr anchor="b">
            <a:noAutofit/>
          </a:bodyPr>
          <a:lstStyle>
            <a:lvl1pPr algn="r">
              <a:defRPr sz="48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261140" y="4952310"/>
            <a:ext cx="1166972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9234309" y="6301315"/>
            <a:ext cx="2743200" cy="365125"/>
          </a:xfrm>
        </p:spPr>
        <p:txBody>
          <a:bodyPr/>
          <a:lstStyle/>
          <a:p>
            <a:fld id="{592EA698-4FFB-4C4C-BC4F-7AB1B0769A57}" type="datetimeFigureOut">
              <a:rPr lang="en-US" smtClean="0"/>
              <a:t>11/12/2024</a:t>
            </a:fld>
            <a:endParaRPr lang="en-US"/>
          </a:p>
        </p:txBody>
      </p:sp>
      <p:sp>
        <p:nvSpPr>
          <p:cNvPr id="5" name="Footer Placeholder 4"/>
          <p:cNvSpPr>
            <a:spLocks noGrp="1"/>
          </p:cNvSpPr>
          <p:nvPr>
            <p:ph type="ftr" sz="quarter" idx="11"/>
          </p:nvPr>
        </p:nvSpPr>
        <p:spPr>
          <a:xfrm>
            <a:off x="307788" y="6301314"/>
            <a:ext cx="5362221" cy="365125"/>
          </a:xfrm>
        </p:spPr>
        <p:txBody>
          <a:bodyPr/>
          <a:lstStyle/>
          <a:p>
            <a:endParaRPr lang="en-US"/>
          </a:p>
        </p:txBody>
      </p:sp>
      <p:pic>
        <p:nvPicPr>
          <p:cNvPr id="11" name="Picture 1" descr="U:\Desktop\HS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24" y="267164"/>
            <a:ext cx="2825749" cy="222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9382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0" name="Rectangle 29"/>
          <p:cNvSpPr/>
          <p:nvPr/>
        </p:nvSpPr>
        <p:spPr>
          <a:xfrm>
            <a:off x="0" y="69393"/>
            <a:ext cx="12192000" cy="82973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30579" y="69391"/>
            <a:ext cx="11198576" cy="829734"/>
          </a:xfrm>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530578" y="1202267"/>
            <a:ext cx="11198577"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85955" y="6294959"/>
            <a:ext cx="2743200" cy="365125"/>
          </a:xfrm>
        </p:spPr>
        <p:txBody>
          <a:bodyPr/>
          <a:lstStyle/>
          <a:p>
            <a:fld id="{592EA698-4FFB-4C4C-BC4F-7AB1B0769A57}" type="datetimeFigureOut">
              <a:rPr lang="en-US" smtClean="0"/>
              <a:t>11/12/2024</a:t>
            </a:fld>
            <a:endParaRPr lang="en-US"/>
          </a:p>
        </p:txBody>
      </p:sp>
      <p:sp>
        <p:nvSpPr>
          <p:cNvPr id="5" name="Footer Placeholder 4"/>
          <p:cNvSpPr>
            <a:spLocks noGrp="1"/>
          </p:cNvSpPr>
          <p:nvPr>
            <p:ph type="ftr" sz="quarter" idx="11"/>
          </p:nvPr>
        </p:nvSpPr>
        <p:spPr>
          <a:xfrm>
            <a:off x="530578" y="6294960"/>
            <a:ext cx="6446231" cy="365125"/>
          </a:xfrm>
        </p:spPr>
        <p:txBody>
          <a:bodyPr/>
          <a:lstStyle/>
          <a:p>
            <a:endParaRPr lang="en-US"/>
          </a:p>
        </p:txBody>
      </p:sp>
    </p:spTree>
    <p:extLst>
      <p:ext uri="{BB962C8B-B14F-4D97-AF65-F5344CB8AC3E}">
        <p14:creationId xmlns:p14="http://schemas.microsoft.com/office/powerpoint/2010/main" val="319107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10" name="Date Placeholder 3"/>
          <p:cNvSpPr>
            <a:spLocks noGrp="1"/>
          </p:cNvSpPr>
          <p:nvPr>
            <p:ph type="dt" sz="half" idx="10"/>
          </p:nvPr>
        </p:nvSpPr>
        <p:spPr>
          <a:xfrm>
            <a:off x="8985955" y="6294959"/>
            <a:ext cx="2743200" cy="365125"/>
          </a:xfrm>
        </p:spPr>
        <p:txBody>
          <a:bodyPr/>
          <a:lstStyle/>
          <a:p>
            <a:fld id="{592EA698-4FFB-4C4C-BC4F-7AB1B0769A57}" type="datetimeFigureOut">
              <a:rPr lang="en-US" smtClean="0"/>
              <a:t>11/12/2024</a:t>
            </a:fld>
            <a:endParaRPr lang="en-US"/>
          </a:p>
        </p:txBody>
      </p:sp>
      <p:sp>
        <p:nvSpPr>
          <p:cNvPr id="11" name="Footer Placeholder 4"/>
          <p:cNvSpPr>
            <a:spLocks noGrp="1"/>
          </p:cNvSpPr>
          <p:nvPr>
            <p:ph type="ftr" sz="quarter" idx="11"/>
          </p:nvPr>
        </p:nvSpPr>
        <p:spPr>
          <a:xfrm>
            <a:off x="530578" y="6294960"/>
            <a:ext cx="6446231" cy="365125"/>
          </a:xfrm>
        </p:spPr>
        <p:txBody>
          <a:bodyPr/>
          <a:lstStyle/>
          <a:p>
            <a:endParaRPr lang="en-US"/>
          </a:p>
        </p:txBody>
      </p:sp>
      <p:sp>
        <p:nvSpPr>
          <p:cNvPr id="5" name="Rectangle 4"/>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88216969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8852" y="753228"/>
            <a:ext cx="9195379"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11201" y="2336873"/>
            <a:ext cx="9183185"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157175" y="5936189"/>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92EA698-4FFB-4C4C-BC4F-7AB1B0769A57}" type="datetimeFigureOut">
              <a:rPr lang="en-US" smtClean="0"/>
              <a:t>11/12/2024</a:t>
            </a:fld>
            <a:endParaRPr lang="en-US"/>
          </a:p>
        </p:txBody>
      </p:sp>
      <p:sp>
        <p:nvSpPr>
          <p:cNvPr id="5" name="Footer Placeholder 4"/>
          <p:cNvSpPr>
            <a:spLocks noGrp="1"/>
          </p:cNvSpPr>
          <p:nvPr>
            <p:ph type="ftr" sz="quarter" idx="3"/>
          </p:nvPr>
        </p:nvSpPr>
        <p:spPr>
          <a:xfrm>
            <a:off x="711201" y="5936190"/>
            <a:ext cx="6446231"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464800" y="753229"/>
            <a:ext cx="1543565"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5A492678-4F8F-48AD-9184-7AC82390B922}" type="slidenum">
              <a:rPr lang="en-US" smtClean="0"/>
              <a:t>‹#›</a:t>
            </a:fld>
            <a:endParaRPr lang="en-US"/>
          </a:p>
        </p:txBody>
      </p:sp>
    </p:spTree>
    <p:extLst>
      <p:ext uri="{BB962C8B-B14F-4D97-AF65-F5344CB8AC3E}">
        <p14:creationId xmlns:p14="http://schemas.microsoft.com/office/powerpoint/2010/main" val="2688004847"/>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irs.gov/charities-non-profits/charitable-organizations/exemption-requirements-501c3-organization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nsgp.astrakansas.com/users/new" TargetMode="External"/><Relationship Id="rId2" Type="http://schemas.openxmlformats.org/officeDocument/2006/relationships/hyperlink" Target="https://nsgp.astrakansas.com/nsgp" TargetMode="External"/><Relationship Id="rId1" Type="http://schemas.openxmlformats.org/officeDocument/2006/relationships/slideLayout" Target="../slideLayouts/slideLayout2.xml"/><Relationship Id="rId4" Type="http://schemas.openxmlformats.org/officeDocument/2006/relationships/hyperlink" Target="https://nsgp.astrakansas.com/"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mailto:Justin.Bramlett@ks.gov" TargetMode="External"/><Relationship Id="rId3" Type="http://schemas.openxmlformats.org/officeDocument/2006/relationships/hyperlink" Target="mailto:Melissa.McCoy@ks.gov" TargetMode="External"/><Relationship Id="rId7" Type="http://schemas.openxmlformats.org/officeDocument/2006/relationships/hyperlink" Target="mailto:Melanie.Lawrence@ks.gov"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www.datacounts.net/nsgp" TargetMode="External"/><Relationship Id="rId5" Type="http://schemas.openxmlformats.org/officeDocument/2006/relationships/hyperlink" Target="mailto:csatzler@kansas.net" TargetMode="External"/><Relationship Id="rId4" Type="http://schemas.openxmlformats.org/officeDocument/2006/relationships/hyperlink" Target="mailto:Edna.cordner@ks.gov" TargetMode="External"/><Relationship Id="rId9" Type="http://schemas.openxmlformats.org/officeDocument/2006/relationships/image" Target="../media/image11.png"/></Relationships>
</file>

<file path=ppt/slides/_rels/slide25.xml.rels><?xml version="1.0" encoding="UTF-8" standalone="yes"?>
<Relationships xmlns="http://schemas.openxmlformats.org/package/2006/relationships"><Relationship Id="rId2" Type="http://schemas.openxmlformats.org/officeDocument/2006/relationships/hyperlink" Target="mailto:NSGP.KHP@KS.GOV"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astrakansas.com/nsgp"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4841" y="3008541"/>
            <a:ext cx="8752291" cy="1954043"/>
          </a:xfrm>
        </p:spPr>
        <p:txBody>
          <a:bodyPr>
            <a:normAutofit fontScale="90000"/>
          </a:bodyPr>
          <a:lstStyle/>
          <a:p>
            <a:pPr algn="ctr"/>
            <a:r>
              <a:rPr lang="en-US" dirty="0"/>
              <a:t>Nonprofit Security Grant Program</a:t>
            </a:r>
            <a:br>
              <a:rPr lang="en-US" dirty="0"/>
            </a:br>
            <a:r>
              <a:rPr lang="en-US" dirty="0"/>
              <a:t>FY24 Supplemental Funding	</a:t>
            </a:r>
            <a:br>
              <a:rPr lang="en-US" dirty="0"/>
            </a:br>
            <a:endParaRPr lang="en-US" sz="2700" dirty="0"/>
          </a:p>
        </p:txBody>
      </p:sp>
      <p:sp>
        <p:nvSpPr>
          <p:cNvPr id="5" name="Subtitle 4"/>
          <p:cNvSpPr>
            <a:spLocks noGrp="1"/>
          </p:cNvSpPr>
          <p:nvPr>
            <p:ph type="subTitle" idx="1"/>
          </p:nvPr>
        </p:nvSpPr>
        <p:spPr>
          <a:xfrm>
            <a:off x="296125" y="5332320"/>
            <a:ext cx="11669721" cy="1117687"/>
          </a:xfrm>
        </p:spPr>
        <p:txBody>
          <a:bodyPr>
            <a:normAutofit/>
          </a:bodyPr>
          <a:lstStyle/>
          <a:p>
            <a:pPr algn="ctr"/>
            <a:r>
              <a:rPr lang="en-US" sz="2400" b="0" i="1" u="none" strike="noStrike" baseline="0" dirty="0">
                <a:latin typeface="Arial" panose="020B0604020202020204" pitchFamily="34" charset="0"/>
              </a:rPr>
              <a:t>NSGP-NSS-State (S): NSGP-NSS-S</a:t>
            </a:r>
            <a:endParaRPr lang="en-US" sz="2400" dirty="0"/>
          </a:p>
        </p:txBody>
      </p:sp>
    </p:spTree>
    <p:extLst>
      <p:ext uri="{BB962C8B-B14F-4D97-AF65-F5344CB8AC3E}">
        <p14:creationId xmlns:p14="http://schemas.microsoft.com/office/powerpoint/2010/main" val="3163722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F28D1-2AE3-8ACB-5B98-A70CDAB2F2B5}"/>
              </a:ext>
            </a:extLst>
          </p:cNvPr>
          <p:cNvSpPr>
            <a:spLocks noGrp="1"/>
          </p:cNvSpPr>
          <p:nvPr>
            <p:ph type="title"/>
          </p:nvPr>
        </p:nvSpPr>
        <p:spPr/>
        <p:txBody>
          <a:bodyPr>
            <a:normAutofit/>
          </a:bodyPr>
          <a:lstStyle/>
          <a:p>
            <a:r>
              <a:rPr lang="en-US" sz="3200" b="1" dirty="0">
                <a:latin typeface="Arial" panose="020B0604020202020204" pitchFamily="34" charset="0"/>
                <a:cs typeface="Arial" panose="020B0604020202020204" pitchFamily="34" charset="0"/>
              </a:rPr>
              <a:t>Investment Justification (IJ) – Continued</a:t>
            </a:r>
          </a:p>
        </p:txBody>
      </p:sp>
      <p:pic>
        <p:nvPicPr>
          <p:cNvPr id="6" name="Content Placeholder 5">
            <a:extLst>
              <a:ext uri="{FF2B5EF4-FFF2-40B4-BE49-F238E27FC236}">
                <a16:creationId xmlns:a16="http://schemas.microsoft.com/office/drawing/2014/main" id="{510DBB0A-5077-EE6B-EA91-514D8CEA9F0E}"/>
              </a:ext>
            </a:extLst>
          </p:cNvPr>
          <p:cNvPicPr>
            <a:picLocks noGrp="1" noChangeAspect="1"/>
          </p:cNvPicPr>
          <p:nvPr>
            <p:ph idx="1"/>
          </p:nvPr>
        </p:nvPicPr>
        <p:blipFill>
          <a:blip r:embed="rId2"/>
          <a:stretch>
            <a:fillRect/>
          </a:stretch>
        </p:blipFill>
        <p:spPr>
          <a:xfrm>
            <a:off x="3561627" y="1201738"/>
            <a:ext cx="5135420" cy="4953000"/>
          </a:xfrm>
        </p:spPr>
      </p:pic>
    </p:spTree>
    <p:extLst>
      <p:ext uri="{BB962C8B-B14F-4D97-AF65-F5344CB8AC3E}">
        <p14:creationId xmlns:p14="http://schemas.microsoft.com/office/powerpoint/2010/main" val="36546061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F28D1-2AE3-8ACB-5B98-A70CDAB2F2B5}"/>
              </a:ext>
            </a:extLst>
          </p:cNvPr>
          <p:cNvSpPr>
            <a:spLocks noGrp="1"/>
          </p:cNvSpPr>
          <p:nvPr>
            <p:ph type="title"/>
          </p:nvPr>
        </p:nvSpPr>
        <p:spPr/>
        <p:txBody>
          <a:bodyPr>
            <a:normAutofit/>
          </a:bodyPr>
          <a:lstStyle/>
          <a:p>
            <a:r>
              <a:rPr lang="en-US" sz="3200" b="1" dirty="0">
                <a:latin typeface="Arial" panose="020B0604020202020204" pitchFamily="34" charset="0"/>
                <a:cs typeface="Arial" panose="020B0604020202020204" pitchFamily="34" charset="0"/>
              </a:rPr>
              <a:t>Investment Justification (IJ) – Continued</a:t>
            </a:r>
          </a:p>
        </p:txBody>
      </p:sp>
      <p:pic>
        <p:nvPicPr>
          <p:cNvPr id="7" name="Content Placeholder 6">
            <a:extLst>
              <a:ext uri="{FF2B5EF4-FFF2-40B4-BE49-F238E27FC236}">
                <a16:creationId xmlns:a16="http://schemas.microsoft.com/office/drawing/2014/main" id="{5F7C5418-CFD7-08FA-B8E3-615370B579FA}"/>
              </a:ext>
            </a:extLst>
          </p:cNvPr>
          <p:cNvPicPr>
            <a:picLocks noGrp="1" noChangeAspect="1"/>
          </p:cNvPicPr>
          <p:nvPr>
            <p:ph idx="1"/>
          </p:nvPr>
        </p:nvPicPr>
        <p:blipFill>
          <a:blip r:embed="rId2"/>
          <a:stretch>
            <a:fillRect/>
          </a:stretch>
        </p:blipFill>
        <p:spPr>
          <a:xfrm>
            <a:off x="2179638" y="1201738"/>
            <a:ext cx="7899399" cy="4953000"/>
          </a:xfrm>
        </p:spPr>
      </p:pic>
    </p:spTree>
    <p:extLst>
      <p:ext uri="{BB962C8B-B14F-4D97-AF65-F5344CB8AC3E}">
        <p14:creationId xmlns:p14="http://schemas.microsoft.com/office/powerpoint/2010/main" val="2975459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F28D1-2AE3-8ACB-5B98-A70CDAB2F2B5}"/>
              </a:ext>
            </a:extLst>
          </p:cNvPr>
          <p:cNvSpPr>
            <a:spLocks noGrp="1"/>
          </p:cNvSpPr>
          <p:nvPr>
            <p:ph type="title"/>
          </p:nvPr>
        </p:nvSpPr>
        <p:spPr/>
        <p:txBody>
          <a:bodyPr>
            <a:normAutofit/>
          </a:bodyPr>
          <a:lstStyle/>
          <a:p>
            <a:r>
              <a:rPr lang="en-US" sz="3200" b="1" dirty="0">
                <a:latin typeface="Arial" panose="020B0604020202020204" pitchFamily="34" charset="0"/>
                <a:cs typeface="Arial" panose="020B0604020202020204" pitchFamily="34" charset="0"/>
              </a:rPr>
              <a:t>Investment Justification (IJ) – Continued</a:t>
            </a:r>
          </a:p>
        </p:txBody>
      </p:sp>
      <p:pic>
        <p:nvPicPr>
          <p:cNvPr id="6" name="Content Placeholder 5">
            <a:extLst>
              <a:ext uri="{FF2B5EF4-FFF2-40B4-BE49-F238E27FC236}">
                <a16:creationId xmlns:a16="http://schemas.microsoft.com/office/drawing/2014/main" id="{EBB2AB8D-1ABB-A4D8-43CD-683F6149AC41}"/>
              </a:ext>
            </a:extLst>
          </p:cNvPr>
          <p:cNvPicPr>
            <a:picLocks noGrp="1" noChangeAspect="1"/>
          </p:cNvPicPr>
          <p:nvPr>
            <p:ph idx="1"/>
          </p:nvPr>
        </p:nvPicPr>
        <p:blipFill>
          <a:blip r:embed="rId2"/>
          <a:stretch>
            <a:fillRect/>
          </a:stretch>
        </p:blipFill>
        <p:spPr>
          <a:xfrm>
            <a:off x="3576470" y="1201738"/>
            <a:ext cx="5105735" cy="4953000"/>
          </a:xfrm>
        </p:spPr>
      </p:pic>
    </p:spTree>
    <p:extLst>
      <p:ext uri="{BB962C8B-B14F-4D97-AF65-F5344CB8AC3E}">
        <p14:creationId xmlns:p14="http://schemas.microsoft.com/office/powerpoint/2010/main" val="20196229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F28D1-2AE3-8ACB-5B98-A70CDAB2F2B5}"/>
              </a:ext>
            </a:extLst>
          </p:cNvPr>
          <p:cNvSpPr>
            <a:spLocks noGrp="1"/>
          </p:cNvSpPr>
          <p:nvPr>
            <p:ph type="title"/>
          </p:nvPr>
        </p:nvSpPr>
        <p:spPr/>
        <p:txBody>
          <a:bodyPr>
            <a:normAutofit/>
          </a:bodyPr>
          <a:lstStyle/>
          <a:p>
            <a:r>
              <a:rPr lang="en-US" sz="3200" b="1" dirty="0">
                <a:latin typeface="Arial" panose="020B0604020202020204" pitchFamily="34" charset="0"/>
                <a:cs typeface="Arial" panose="020B0604020202020204" pitchFamily="34" charset="0"/>
              </a:rPr>
              <a:t>Investment Justification (IJ) – Continued</a:t>
            </a:r>
          </a:p>
        </p:txBody>
      </p:sp>
      <p:pic>
        <p:nvPicPr>
          <p:cNvPr id="7" name="Content Placeholder 6">
            <a:extLst>
              <a:ext uri="{FF2B5EF4-FFF2-40B4-BE49-F238E27FC236}">
                <a16:creationId xmlns:a16="http://schemas.microsoft.com/office/drawing/2014/main" id="{6373F369-50E2-836C-F95D-351B3E8219B9}"/>
              </a:ext>
            </a:extLst>
          </p:cNvPr>
          <p:cNvPicPr>
            <a:picLocks noGrp="1" noChangeAspect="1"/>
          </p:cNvPicPr>
          <p:nvPr>
            <p:ph idx="1"/>
          </p:nvPr>
        </p:nvPicPr>
        <p:blipFill>
          <a:blip r:embed="rId2"/>
          <a:stretch>
            <a:fillRect/>
          </a:stretch>
        </p:blipFill>
        <p:spPr>
          <a:xfrm>
            <a:off x="2639044" y="1201738"/>
            <a:ext cx="6980587" cy="4953000"/>
          </a:xfrm>
        </p:spPr>
      </p:pic>
    </p:spTree>
    <p:extLst>
      <p:ext uri="{BB962C8B-B14F-4D97-AF65-F5344CB8AC3E}">
        <p14:creationId xmlns:p14="http://schemas.microsoft.com/office/powerpoint/2010/main" val="579984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0CE12-D650-6535-1A3E-BB58FA68258D}"/>
              </a:ext>
            </a:extLst>
          </p:cNvPr>
          <p:cNvSpPr>
            <a:spLocks noGrp="1"/>
          </p:cNvSpPr>
          <p:nvPr>
            <p:ph type="title"/>
          </p:nvPr>
        </p:nvSpPr>
        <p:spPr/>
        <p:txBody>
          <a:bodyPr/>
          <a:lstStyle/>
          <a:p>
            <a:r>
              <a:rPr lang="en-US" sz="3200" b="1" dirty="0">
                <a:latin typeface="Arial" panose="020B0604020202020204" pitchFamily="34" charset="0"/>
                <a:cs typeface="Arial" panose="020B0604020202020204" pitchFamily="34" charset="0"/>
              </a:rPr>
              <a:t>Sub Recipient Eligibility</a:t>
            </a:r>
            <a:r>
              <a:rPr lang="en-US" dirty="0"/>
              <a:t>	</a:t>
            </a:r>
          </a:p>
        </p:txBody>
      </p:sp>
      <p:sp>
        <p:nvSpPr>
          <p:cNvPr id="3" name="Content Placeholder 2">
            <a:extLst>
              <a:ext uri="{FF2B5EF4-FFF2-40B4-BE49-F238E27FC236}">
                <a16:creationId xmlns:a16="http://schemas.microsoft.com/office/drawing/2014/main" id="{404B12FA-36DB-1997-7952-851B114A16EB}"/>
              </a:ext>
            </a:extLst>
          </p:cNvPr>
          <p:cNvSpPr>
            <a:spLocks noGrp="1"/>
          </p:cNvSpPr>
          <p:nvPr>
            <p:ph idx="1"/>
          </p:nvPr>
        </p:nvSpPr>
        <p:spPr>
          <a:xfrm>
            <a:off x="403761" y="1202266"/>
            <a:ext cx="11578441" cy="5269785"/>
          </a:xfrm>
        </p:spPr>
        <p:txBody>
          <a:bodyPr>
            <a:noAutofit/>
          </a:bodyPr>
          <a:lstStyle/>
          <a:p>
            <a:pPr marL="0" indent="0" algn="l">
              <a:buNone/>
            </a:pPr>
            <a:r>
              <a:rPr lang="en-US" sz="2000" b="0" i="0" u="none" strike="noStrike" baseline="0" dirty="0">
                <a:latin typeface="Arial" panose="020B0604020202020204" pitchFamily="34" charset="0"/>
              </a:rPr>
              <a:t>Nonprofit organizations eligible as </a:t>
            </a:r>
            <a:r>
              <a:rPr lang="en-US" sz="2000" b="1" i="0" u="none" strike="noStrike" baseline="0" dirty="0">
                <a:latin typeface="Arial" panose="020B0604020202020204" pitchFamily="34" charset="0"/>
              </a:rPr>
              <a:t>sub applicants to the SAA </a:t>
            </a:r>
            <a:r>
              <a:rPr lang="en-US" sz="2000" b="0" i="0" u="none" strike="noStrike" baseline="0" dirty="0">
                <a:latin typeface="Arial" panose="020B0604020202020204" pitchFamily="34" charset="0"/>
              </a:rPr>
              <a:t>are those organizations that are:</a:t>
            </a:r>
          </a:p>
          <a:p>
            <a:pPr marL="0" indent="0" algn="l">
              <a:buNone/>
            </a:pPr>
            <a:r>
              <a:rPr lang="en-US" sz="2000" b="0" i="0" u="none" strike="noStrike" baseline="0" dirty="0">
                <a:latin typeface="Arial" panose="020B0604020202020204" pitchFamily="34" charset="0"/>
              </a:rPr>
              <a:t>1. Described under section 501(c)(3) of the Internal Revenue Code of 1986 (IRC) and exempt from tax under section 501(a) of such code. </a:t>
            </a:r>
            <a:r>
              <a:rPr lang="en-US" sz="2000" b="1" i="1" u="none" strike="noStrike" baseline="0" dirty="0">
                <a:latin typeface="Arial" panose="020B0604020202020204" pitchFamily="34" charset="0"/>
              </a:rPr>
              <a:t>This includes entities designated as “private” (e.g., private institutions of higher learning), as private colleges and universities can also be designated as 501c3 entities</a:t>
            </a:r>
          </a:p>
          <a:p>
            <a:pPr marL="0" indent="0" algn="l">
              <a:buNone/>
            </a:pPr>
            <a:r>
              <a:rPr lang="en-US" sz="2000" b="0" i="0" u="none" strike="noStrike" baseline="0" dirty="0">
                <a:latin typeface="Arial" panose="020B0604020202020204" pitchFamily="34" charset="0"/>
              </a:rPr>
              <a:t>2. Able to demonstrate, through the application, that the organization is at high risk of a terrorist or other extremist attack</a:t>
            </a:r>
          </a:p>
          <a:p>
            <a:pPr marL="0" indent="0" algn="l">
              <a:buNone/>
            </a:pPr>
            <a:r>
              <a:rPr lang="en-US" sz="2000" b="0" i="0" u="none" strike="noStrike" baseline="0" dirty="0">
                <a:latin typeface="Arial" panose="020B0604020202020204" pitchFamily="34" charset="0"/>
              </a:rPr>
              <a:t>3. For NSGP-NSS-UA, located within an FY 2024 UASI-designated high-risk urban area; or for NSGP-NSS-S, located outside of an FY 2024 UASI designated high-risk urban area</a:t>
            </a:r>
            <a:endParaRPr lang="en-US" sz="2000" b="1" i="1" u="none" strike="noStrike" baseline="0" dirty="0">
              <a:latin typeface="Arial" panose="020B0604020202020204" pitchFamily="34" charset="0"/>
            </a:endParaRPr>
          </a:p>
          <a:p>
            <a:pPr marL="0" indent="0" algn="l">
              <a:buNone/>
            </a:pPr>
            <a:r>
              <a:rPr lang="en-US" sz="2000" b="1" i="1" u="none" strike="noStrike" baseline="0" dirty="0">
                <a:solidFill>
                  <a:srgbClr val="0070C0"/>
                </a:solidFill>
                <a:latin typeface="Arial" panose="020B0604020202020204" pitchFamily="34" charset="0"/>
                <a:hlinkClick r:id="rId2">
                  <a:extLst>
                    <a:ext uri="{A12FA001-AC4F-418D-AE19-62706E023703}">
                      <ahyp:hlinkClr xmlns:ahyp="http://schemas.microsoft.com/office/drawing/2018/hyperlinkcolor" val="tx"/>
                    </a:ext>
                  </a:extLst>
                </a:hlinkClick>
              </a:rPr>
              <a:t>https://www.irs.gov/charities-non-profits/charitable-organizations/exemption-requirements-501c3-organizations</a:t>
            </a:r>
            <a:r>
              <a:rPr lang="en-US" sz="2000" b="1" i="1" u="none" strike="noStrike" baseline="0" dirty="0">
                <a:solidFill>
                  <a:srgbClr val="0070C0"/>
                </a:solidFill>
                <a:latin typeface="Arial" panose="020B0604020202020204" pitchFamily="34" charset="0"/>
              </a:rPr>
              <a:t> </a:t>
            </a:r>
          </a:p>
          <a:p>
            <a:pPr marL="0" indent="0" algn="l">
              <a:buNone/>
            </a:pPr>
            <a:r>
              <a:rPr lang="en-US" sz="2000" b="1" i="1" u="none" strike="noStrike" baseline="0" dirty="0">
                <a:latin typeface="Arial" panose="020B0604020202020204" pitchFamily="34" charset="0"/>
              </a:rPr>
              <a:t>Examples of eligible sub applicant organizations can include houses of worship, educational institutions, senior centers, community centers, day camps, medical facilities, and museums, among many others.</a:t>
            </a:r>
          </a:p>
        </p:txBody>
      </p:sp>
    </p:spTree>
    <p:extLst>
      <p:ext uri="{BB962C8B-B14F-4D97-AF65-F5344CB8AC3E}">
        <p14:creationId xmlns:p14="http://schemas.microsoft.com/office/powerpoint/2010/main" val="41003997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588C7-EADC-BA8F-9517-EFE1DC88504C}"/>
              </a:ext>
            </a:extLst>
          </p:cNvPr>
          <p:cNvSpPr>
            <a:spLocks noGrp="1"/>
          </p:cNvSpPr>
          <p:nvPr>
            <p:ph type="title"/>
          </p:nvPr>
        </p:nvSpPr>
        <p:spPr/>
        <p:txBody>
          <a:bodyPr>
            <a:normAutofit/>
          </a:bodyPr>
          <a:lstStyle/>
          <a:p>
            <a:r>
              <a:rPr lang="en-US" sz="3200" b="1" dirty="0">
                <a:latin typeface="Arial" panose="020B0604020202020204" pitchFamily="34" charset="0"/>
              </a:rPr>
              <a:t>C</a:t>
            </a:r>
            <a:r>
              <a:rPr lang="en-US" sz="3200" b="1" i="0" u="none" strike="noStrike" baseline="0" dirty="0">
                <a:latin typeface="Arial" panose="020B0604020202020204" pitchFamily="34" charset="0"/>
              </a:rPr>
              <a:t>onsortium</a:t>
            </a:r>
            <a:endParaRPr lang="en-US" sz="3200" b="1" dirty="0"/>
          </a:p>
        </p:txBody>
      </p:sp>
      <p:sp>
        <p:nvSpPr>
          <p:cNvPr id="3" name="Content Placeholder 2">
            <a:extLst>
              <a:ext uri="{FF2B5EF4-FFF2-40B4-BE49-F238E27FC236}">
                <a16:creationId xmlns:a16="http://schemas.microsoft.com/office/drawing/2014/main" id="{79C44AE9-4FE5-625E-B38F-50125C76132B}"/>
              </a:ext>
            </a:extLst>
          </p:cNvPr>
          <p:cNvSpPr>
            <a:spLocks noGrp="1"/>
          </p:cNvSpPr>
          <p:nvPr>
            <p:ph idx="1"/>
          </p:nvPr>
        </p:nvSpPr>
        <p:spPr>
          <a:xfrm>
            <a:off x="273133" y="1211283"/>
            <a:ext cx="11697194" cy="5379522"/>
          </a:xfrm>
        </p:spPr>
        <p:txBody>
          <a:bodyPr>
            <a:normAutofit lnSpcReduction="10000"/>
          </a:bodyPr>
          <a:lstStyle/>
          <a:p>
            <a:pPr marL="0" indent="0" algn="l">
              <a:buNone/>
            </a:pPr>
            <a:r>
              <a:rPr lang="en-US" sz="2000" b="0" i="0" u="none" strike="noStrike" baseline="0" dirty="0">
                <a:latin typeface="Arial" panose="020B0604020202020204" pitchFamily="34" charset="0"/>
              </a:rPr>
              <a:t>A consortium application is an opportunity for an eligible nonprofit organization to act as a lead and apply for funding on behalf of itself and any number of other eligible NSGP-NSS eligible nonprofit organizations. </a:t>
            </a:r>
          </a:p>
          <a:p>
            <a:pPr marL="0" indent="0" algn="l">
              <a:buNone/>
            </a:pPr>
            <a:r>
              <a:rPr lang="en-US" sz="2000" b="0" i="0" u="none" strike="noStrike" baseline="0" dirty="0">
                <a:latin typeface="Arial" panose="020B0604020202020204" pitchFamily="34" charset="0"/>
              </a:rPr>
              <a:t>The lead nonprofit organization must fill out the Investment Justification to represent the collective of the consortium. </a:t>
            </a:r>
          </a:p>
          <a:p>
            <a:pPr marL="0" indent="0" algn="l">
              <a:buNone/>
            </a:pPr>
            <a:r>
              <a:rPr lang="en-US" sz="2000" b="0" i="0" u="none" strike="noStrike" baseline="0" dirty="0">
                <a:latin typeface="Arial" panose="020B0604020202020204" pitchFamily="34" charset="0"/>
              </a:rPr>
              <a:t>Additionally, consortium applicants are required to fill out and submit a Consortium Workbook to their SAA which captures the necessary data for all participating consortium nonprofit organizations. </a:t>
            </a:r>
          </a:p>
          <a:p>
            <a:pPr marL="0" indent="0" algn="l">
              <a:buNone/>
            </a:pPr>
            <a:r>
              <a:rPr lang="en-US" sz="2000" b="0" i="0" u="none" strike="noStrike" baseline="0" dirty="0">
                <a:latin typeface="Arial" panose="020B0604020202020204" pitchFamily="34" charset="0"/>
              </a:rPr>
              <a:t>All nonprofit organizations in the consortium application must be compliant with the NSGP-NSS eligibility requirements listed above. </a:t>
            </a:r>
          </a:p>
          <a:p>
            <a:pPr marL="0" indent="0" algn="l">
              <a:buNone/>
            </a:pPr>
            <a:r>
              <a:rPr lang="en-US" sz="2000" b="0" i="0" u="none" strike="noStrike" baseline="0" dirty="0">
                <a:latin typeface="Arial" panose="020B0604020202020204" pitchFamily="34" charset="0"/>
              </a:rPr>
              <a:t>Nonprofit organizations may </a:t>
            </a:r>
            <a:r>
              <a:rPr lang="en-US" sz="2000" b="1" i="0" u="none" strike="noStrike" baseline="0" dirty="0">
                <a:latin typeface="Arial" panose="020B0604020202020204" pitchFamily="34" charset="0"/>
              </a:rPr>
              <a:t>not </a:t>
            </a:r>
            <a:r>
              <a:rPr lang="en-US" sz="2000" b="0" i="0" u="none" strike="noStrike" baseline="0" dirty="0">
                <a:latin typeface="Arial" panose="020B0604020202020204" pitchFamily="34" charset="0"/>
              </a:rPr>
              <a:t>apply both individually </a:t>
            </a:r>
            <a:r>
              <a:rPr lang="en-US" sz="2000" b="1" i="0" u="none" strike="noStrike" baseline="0" dirty="0">
                <a:latin typeface="Arial" panose="020B0604020202020204" pitchFamily="34" charset="0"/>
              </a:rPr>
              <a:t>and </a:t>
            </a:r>
            <a:r>
              <a:rPr lang="en-US" sz="2000" b="0" i="0" u="none" strike="noStrike" baseline="0" dirty="0">
                <a:latin typeface="Arial" panose="020B0604020202020204" pitchFamily="34" charset="0"/>
              </a:rPr>
              <a:t>as part of a consortium. </a:t>
            </a:r>
          </a:p>
          <a:p>
            <a:pPr marL="0" indent="0" algn="l">
              <a:buNone/>
            </a:pPr>
            <a:r>
              <a:rPr lang="en-US" sz="2000" b="0" i="0" u="none" strike="noStrike" baseline="0" dirty="0">
                <a:latin typeface="Arial" panose="020B0604020202020204" pitchFamily="34" charset="0"/>
              </a:rPr>
              <a:t>The lead nonprofit organization and its partners must be the intended beneficiaries of the requested funding.</a:t>
            </a:r>
          </a:p>
          <a:p>
            <a:pPr marL="0" indent="0" algn="l">
              <a:buNone/>
            </a:pPr>
            <a:r>
              <a:rPr lang="en-US" sz="2000" b="0" i="0" u="none" strike="noStrike" baseline="0" dirty="0">
                <a:latin typeface="Arial" panose="020B0604020202020204" pitchFamily="34" charset="0"/>
              </a:rPr>
              <a:t>The lead nonprofit organization shall not distribute grant-funded assets or provide grant-funded contractual services to non-compliant partner nonprofit organizations or other ineligible organizations.</a:t>
            </a:r>
          </a:p>
          <a:p>
            <a:pPr marL="0" indent="0" algn="l">
              <a:buNone/>
            </a:pPr>
            <a:r>
              <a:rPr lang="en-US" sz="1800" b="1" i="1" u="none" strike="noStrike" baseline="0" dirty="0">
                <a:solidFill>
                  <a:srgbClr val="7030A0"/>
                </a:solidFill>
                <a:latin typeface="Arial" panose="020B0604020202020204" pitchFamily="34" charset="0"/>
              </a:rPr>
              <a:t>Note: If successful, the lead consortium member will accept the subaward on behalf of the consortium, implement the approved projects/contracts for all consortium member sites, and manage the subaward throughout the period of performance, to include ensuring that all terms and conditions of the subaward are met.</a:t>
            </a:r>
            <a:endParaRPr lang="en-US" sz="2000" dirty="0">
              <a:solidFill>
                <a:srgbClr val="7030A0"/>
              </a:solidFill>
            </a:endParaRPr>
          </a:p>
        </p:txBody>
      </p:sp>
    </p:spTree>
    <p:extLst>
      <p:ext uri="{BB962C8B-B14F-4D97-AF65-F5344CB8AC3E}">
        <p14:creationId xmlns:p14="http://schemas.microsoft.com/office/powerpoint/2010/main" val="4171554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588C7-EADC-BA8F-9517-EFE1DC88504C}"/>
              </a:ext>
            </a:extLst>
          </p:cNvPr>
          <p:cNvSpPr>
            <a:spLocks noGrp="1"/>
          </p:cNvSpPr>
          <p:nvPr>
            <p:ph type="title"/>
          </p:nvPr>
        </p:nvSpPr>
        <p:spPr/>
        <p:txBody>
          <a:bodyPr>
            <a:normAutofit/>
          </a:bodyPr>
          <a:lstStyle/>
          <a:p>
            <a:r>
              <a:rPr lang="en-US" sz="3200" b="1" dirty="0">
                <a:latin typeface="Arial" panose="020B0604020202020204" pitchFamily="34" charset="0"/>
              </a:rPr>
              <a:t>C</a:t>
            </a:r>
            <a:r>
              <a:rPr lang="en-US" sz="3200" b="1" i="0" u="none" strike="noStrike" baseline="0" dirty="0">
                <a:latin typeface="Arial" panose="020B0604020202020204" pitchFamily="34" charset="0"/>
              </a:rPr>
              <a:t>onsortium</a:t>
            </a:r>
            <a:endParaRPr lang="en-US" sz="3200" b="1" dirty="0"/>
          </a:p>
        </p:txBody>
      </p:sp>
      <p:pic>
        <p:nvPicPr>
          <p:cNvPr id="5" name="Content Placeholder 4">
            <a:extLst>
              <a:ext uri="{FF2B5EF4-FFF2-40B4-BE49-F238E27FC236}">
                <a16:creationId xmlns:a16="http://schemas.microsoft.com/office/drawing/2014/main" id="{E17FFBD3-D57C-BC30-FA8F-1308983DBF6E}"/>
              </a:ext>
            </a:extLst>
          </p:cNvPr>
          <p:cNvPicPr>
            <a:picLocks noGrp="1" noChangeAspect="1"/>
          </p:cNvPicPr>
          <p:nvPr>
            <p:ph idx="1"/>
          </p:nvPr>
        </p:nvPicPr>
        <p:blipFill>
          <a:blip r:embed="rId2"/>
          <a:stretch>
            <a:fillRect/>
          </a:stretch>
        </p:blipFill>
        <p:spPr>
          <a:xfrm>
            <a:off x="530579" y="899125"/>
            <a:ext cx="10759321" cy="5889484"/>
          </a:xfrm>
        </p:spPr>
      </p:pic>
    </p:spTree>
    <p:extLst>
      <p:ext uri="{BB962C8B-B14F-4D97-AF65-F5344CB8AC3E}">
        <p14:creationId xmlns:p14="http://schemas.microsoft.com/office/powerpoint/2010/main" val="3894410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BEFE3-869F-EC6D-40D4-E1441A55AC10}"/>
              </a:ext>
            </a:extLst>
          </p:cNvPr>
          <p:cNvSpPr>
            <a:spLocks noGrp="1"/>
          </p:cNvSpPr>
          <p:nvPr>
            <p:ph type="title"/>
          </p:nvPr>
        </p:nvSpPr>
        <p:spPr>
          <a:xfrm>
            <a:off x="530579" y="205181"/>
            <a:ext cx="11198576" cy="693943"/>
          </a:xfrm>
        </p:spPr>
        <p:txBody>
          <a:bodyPr anchor="t">
            <a:normAutofit fontScale="90000"/>
          </a:bodyPr>
          <a:lstStyle/>
          <a:p>
            <a:r>
              <a:rPr lang="en-US" sz="3600" b="1" i="0" u="none" strike="noStrike" baseline="0" dirty="0">
                <a:latin typeface="Arial" panose="020B0604020202020204" pitchFamily="34" charset="0"/>
              </a:rPr>
              <a:t>Consortium-Specific Application Requirements</a:t>
            </a:r>
            <a:br>
              <a:rPr lang="en-US" sz="3600" b="1" i="0" u="none" strike="noStrike" baseline="0" dirty="0">
                <a:latin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EBA41E56-5250-BBD6-0502-5CFE7BDF6CDE}"/>
              </a:ext>
            </a:extLst>
          </p:cNvPr>
          <p:cNvSpPr>
            <a:spLocks noGrp="1"/>
          </p:cNvSpPr>
          <p:nvPr>
            <p:ph idx="1"/>
          </p:nvPr>
        </p:nvSpPr>
        <p:spPr>
          <a:xfrm>
            <a:off x="320634" y="1128156"/>
            <a:ext cx="11602192" cy="5027111"/>
          </a:xfrm>
        </p:spPr>
        <p:txBody>
          <a:bodyPr>
            <a:normAutofit/>
          </a:bodyPr>
          <a:lstStyle/>
          <a:p>
            <a:pPr marL="0" indent="0" algn="l">
              <a:buNone/>
            </a:pPr>
            <a:r>
              <a:rPr lang="en-US" sz="2000" b="0" i="0" u="none" strike="noStrike" baseline="0" dirty="0">
                <a:latin typeface="Arial" panose="020B0604020202020204" pitchFamily="34" charset="0"/>
              </a:rPr>
              <a:t>The lead nonprofit organization within the consortium must submit the same documents as part of the consortium application; however, the responses must represent the collective of the consortium. </a:t>
            </a:r>
          </a:p>
          <a:p>
            <a:pPr marL="0" indent="0" algn="l">
              <a:buNone/>
            </a:pPr>
            <a:r>
              <a:rPr lang="en-US" sz="2000" b="1" i="1" u="none" strike="noStrike" baseline="0" dirty="0">
                <a:latin typeface="Arial" panose="020B0604020202020204" pitchFamily="34" charset="0"/>
              </a:rPr>
              <a:t>Each nonprofit organization with one site in the consortium may apply for up to $200,000 for that site. Consortium applications are limited to a maximum of $1,000,000 per consortium. </a:t>
            </a:r>
          </a:p>
          <a:p>
            <a:pPr marL="0" indent="0" algn="l">
              <a:buNone/>
            </a:pPr>
            <a:r>
              <a:rPr lang="en-US" sz="2000" b="0" i="0" u="none" strike="noStrike" baseline="0" dirty="0">
                <a:latin typeface="Arial" panose="020B0604020202020204" pitchFamily="34" charset="0"/>
              </a:rPr>
              <a:t>The IJ must summarize the goal for the consortium investments proposed for funding. The investments or projects described in the IJ must:</a:t>
            </a:r>
          </a:p>
          <a:p>
            <a:pPr marL="0" indent="0" algn="l">
              <a:buNone/>
            </a:pPr>
            <a:r>
              <a:rPr lang="en-US" sz="2000" b="0" i="0" u="none" strike="noStrike" baseline="0" dirty="0">
                <a:latin typeface="Arial" panose="020B0604020202020204" pitchFamily="34" charset="0"/>
              </a:rPr>
              <a:t>1. Address an identified risk or risks, including threat and vulnerability, that will be mitigated by the consortium investment</a:t>
            </a:r>
          </a:p>
          <a:p>
            <a:pPr marL="0" indent="0" algn="l">
              <a:buNone/>
            </a:pPr>
            <a:r>
              <a:rPr lang="en-US" sz="2000" dirty="0">
                <a:latin typeface="Arial" panose="020B0604020202020204" pitchFamily="34" charset="0"/>
              </a:rPr>
              <a:t>2</a:t>
            </a:r>
            <a:r>
              <a:rPr lang="en-US" sz="2000" b="0" i="0" u="none" strike="noStrike" baseline="0" dirty="0">
                <a:latin typeface="Arial" panose="020B0604020202020204" pitchFamily="34" charset="0"/>
              </a:rPr>
              <a:t>. Demonstrate the ability to provide enhancements consistent with the purpose of the program and guidance provided by DHS/FEMA</a:t>
            </a:r>
          </a:p>
          <a:p>
            <a:pPr marL="0" indent="0" algn="l">
              <a:buNone/>
            </a:pPr>
            <a:r>
              <a:rPr lang="en-US" sz="2000" dirty="0">
                <a:latin typeface="Arial" panose="020B0604020202020204" pitchFamily="34" charset="0"/>
              </a:rPr>
              <a:t>3</a:t>
            </a:r>
            <a:r>
              <a:rPr lang="en-US" sz="2000" b="0" i="0" u="none" strike="noStrike" baseline="0" dirty="0">
                <a:latin typeface="Arial" panose="020B0604020202020204" pitchFamily="34" charset="0"/>
              </a:rPr>
              <a:t>. Be both feasible and effective at reducing the risks for which the project was designed</a:t>
            </a:r>
          </a:p>
          <a:p>
            <a:pPr marL="0" indent="0" algn="l">
              <a:buNone/>
            </a:pPr>
            <a:r>
              <a:rPr lang="en-US" sz="2000" dirty="0">
                <a:latin typeface="Arial" panose="020B0604020202020204" pitchFamily="34" charset="0"/>
              </a:rPr>
              <a:t>4</a:t>
            </a:r>
            <a:r>
              <a:rPr lang="en-US" sz="2000" b="0" i="0" u="none" strike="noStrike" baseline="0" dirty="0">
                <a:latin typeface="Arial" panose="020B0604020202020204" pitchFamily="34" charset="0"/>
              </a:rPr>
              <a:t>. Be able to be fully completed within the three-year period of performance</a:t>
            </a:r>
          </a:p>
          <a:p>
            <a:pPr marL="0" indent="0" algn="l">
              <a:buNone/>
            </a:pPr>
            <a:r>
              <a:rPr lang="en-US" sz="2000" dirty="0">
                <a:solidFill>
                  <a:srgbClr val="000000"/>
                </a:solidFill>
                <a:latin typeface="Arial" panose="020B0604020202020204" pitchFamily="34" charset="0"/>
              </a:rPr>
              <a:t>5</a:t>
            </a:r>
            <a:r>
              <a:rPr lang="en-US" sz="2000" b="0" i="0" u="none" strike="noStrike" baseline="0" dirty="0">
                <a:solidFill>
                  <a:srgbClr val="000000"/>
                </a:solidFill>
                <a:latin typeface="Arial" panose="020B0604020202020204" pitchFamily="34" charset="0"/>
              </a:rPr>
              <a:t>. Be consistent with all applicable requirements outlined in this NOFO and the </a:t>
            </a:r>
            <a:r>
              <a:rPr lang="en-US" sz="2000" b="0" i="0" u="none" strike="noStrike" baseline="0" dirty="0">
                <a:solidFill>
                  <a:srgbClr val="005288"/>
                </a:solidFill>
                <a:latin typeface="Arial" panose="020B0604020202020204" pitchFamily="34" charset="0"/>
              </a:rPr>
              <a:t>Preparedness Grants Manual</a:t>
            </a:r>
            <a:r>
              <a:rPr lang="en-US" sz="2000" b="0" i="0" u="none" strike="noStrike" baseline="0" dirty="0">
                <a:solidFill>
                  <a:srgbClr val="000000"/>
                </a:solidFill>
                <a:latin typeface="Arial" panose="020B0604020202020204" pitchFamily="34" charset="0"/>
              </a:rPr>
              <a:t>.</a:t>
            </a:r>
            <a:endParaRPr lang="en-US" sz="2000" b="0" i="0" u="none" strike="noStrike" baseline="0" dirty="0">
              <a:latin typeface="Arial" panose="020B0604020202020204" pitchFamily="34" charset="0"/>
            </a:endParaRPr>
          </a:p>
        </p:txBody>
      </p:sp>
    </p:spTree>
    <p:extLst>
      <p:ext uri="{BB962C8B-B14F-4D97-AF65-F5344CB8AC3E}">
        <p14:creationId xmlns:p14="http://schemas.microsoft.com/office/powerpoint/2010/main" val="9285108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D73A8-F028-C9CD-D0AD-AF10DBF8EDCD}"/>
              </a:ext>
            </a:extLst>
          </p:cNvPr>
          <p:cNvSpPr>
            <a:spLocks noGrp="1"/>
          </p:cNvSpPr>
          <p:nvPr>
            <p:ph type="title"/>
          </p:nvPr>
        </p:nvSpPr>
        <p:spPr/>
        <p:txBody>
          <a:bodyPr>
            <a:normAutofit/>
          </a:bodyPr>
          <a:lstStyle/>
          <a:p>
            <a:r>
              <a:rPr lang="en-US" sz="3200" b="1" i="0" u="none" strike="noStrike" baseline="0" dirty="0">
                <a:latin typeface="Arial" panose="020B0604020202020204" pitchFamily="34" charset="0"/>
              </a:rPr>
              <a:t>Consortium- Continued</a:t>
            </a:r>
            <a:endParaRPr lang="en-US" sz="3200" dirty="0"/>
          </a:p>
        </p:txBody>
      </p:sp>
      <p:sp>
        <p:nvSpPr>
          <p:cNvPr id="3" name="Content Placeholder 2">
            <a:extLst>
              <a:ext uri="{FF2B5EF4-FFF2-40B4-BE49-F238E27FC236}">
                <a16:creationId xmlns:a16="http://schemas.microsoft.com/office/drawing/2014/main" id="{9A338439-97A7-1754-5E6A-2FB06132A8EC}"/>
              </a:ext>
            </a:extLst>
          </p:cNvPr>
          <p:cNvSpPr>
            <a:spLocks noGrp="1"/>
          </p:cNvSpPr>
          <p:nvPr>
            <p:ph idx="1"/>
          </p:nvPr>
        </p:nvSpPr>
        <p:spPr>
          <a:xfrm>
            <a:off x="308758" y="1202266"/>
            <a:ext cx="11590317" cy="5376663"/>
          </a:xfrm>
        </p:spPr>
        <p:txBody>
          <a:bodyPr>
            <a:noAutofit/>
          </a:bodyPr>
          <a:lstStyle/>
          <a:p>
            <a:pPr marL="0" indent="0" algn="l">
              <a:buNone/>
            </a:pPr>
            <a:r>
              <a:rPr lang="en-US" sz="1800" b="0" i="0" u="none" strike="noStrike" baseline="0" dirty="0">
                <a:latin typeface="Arial" panose="020B0604020202020204" pitchFamily="34" charset="0"/>
              </a:rPr>
              <a:t>Nonprofit Organization Sub applicant Information, the lead nonprofit organization of the consortium must fill out the required fields based </a:t>
            </a:r>
            <a:r>
              <a:rPr lang="en-US" sz="1800" b="1" i="0" u="none" strike="noStrike" baseline="0" dirty="0">
                <a:latin typeface="Arial" panose="020B0604020202020204" pitchFamily="34" charset="0"/>
              </a:rPr>
              <a:t>solely on the lead </a:t>
            </a:r>
            <a:r>
              <a:rPr lang="en-US" sz="1800" b="0" i="0" u="none" strike="noStrike" baseline="0" dirty="0">
                <a:latin typeface="Arial" panose="020B0604020202020204" pitchFamily="34" charset="0"/>
              </a:rPr>
              <a:t>nonprofit organization’s information.</a:t>
            </a:r>
          </a:p>
          <a:p>
            <a:pPr marL="0" indent="0" algn="l">
              <a:buNone/>
            </a:pPr>
            <a:r>
              <a:rPr lang="en-US" sz="1800" dirty="0">
                <a:latin typeface="Arial" panose="020B0604020202020204" pitchFamily="34" charset="0"/>
              </a:rPr>
              <a:t>T</a:t>
            </a:r>
            <a:r>
              <a:rPr lang="en-US" sz="1800" b="0" i="0" u="none" strike="noStrike" baseline="0" dirty="0">
                <a:latin typeface="Arial" panose="020B0604020202020204" pitchFamily="34" charset="0"/>
              </a:rPr>
              <a:t>he lead nonprofit organization of the consortium must summarize the shared background information of </a:t>
            </a:r>
            <a:r>
              <a:rPr lang="en-US" sz="1800" b="1" i="0" u="none" strike="noStrike" baseline="0" dirty="0">
                <a:latin typeface="Arial" panose="020B0604020202020204" pitchFamily="34" charset="0"/>
              </a:rPr>
              <a:t>all nonprofit organizations within the consortium</a:t>
            </a:r>
            <a:r>
              <a:rPr lang="en-US" sz="1800" b="0" i="0" u="none" strike="noStrike" baseline="0" dirty="0">
                <a:latin typeface="Arial" panose="020B0604020202020204" pitchFamily="34" charset="0"/>
              </a:rPr>
              <a:t>.</a:t>
            </a:r>
          </a:p>
          <a:p>
            <a:pPr marL="0" indent="0" algn="l">
              <a:buNone/>
            </a:pPr>
            <a:r>
              <a:rPr lang="en-US" sz="1800" dirty="0">
                <a:latin typeface="Arial" panose="020B0604020202020204" pitchFamily="34" charset="0"/>
              </a:rPr>
              <a:t>T</a:t>
            </a:r>
            <a:r>
              <a:rPr lang="en-US" sz="1800" b="0" i="0" u="none" strike="noStrike" baseline="0" dirty="0">
                <a:latin typeface="Arial" panose="020B0604020202020204" pitchFamily="34" charset="0"/>
              </a:rPr>
              <a:t>he lead nonprofit organization of the consortium must summarize the threats, vulnerabilities, and potential consequences facing </a:t>
            </a:r>
            <a:r>
              <a:rPr lang="en-US" sz="1800" b="1" i="0" u="none" strike="noStrike" baseline="0" dirty="0">
                <a:latin typeface="Arial" panose="020B0604020202020204" pitchFamily="34" charset="0"/>
              </a:rPr>
              <a:t>all nonprofit organizations within the consortium</a:t>
            </a:r>
            <a:r>
              <a:rPr lang="en-US" sz="1800" b="0" i="0" u="none" strike="noStrike" baseline="0" dirty="0">
                <a:latin typeface="Arial" panose="020B0604020202020204" pitchFamily="34" charset="0"/>
              </a:rPr>
              <a:t>. Additional space for further detail is available in the Consortium Workbook and more information on the Consortium Workbook can be found in Section D.10.c.II. </a:t>
            </a:r>
          </a:p>
          <a:p>
            <a:pPr marL="0" indent="0" algn="l">
              <a:buNone/>
            </a:pPr>
            <a:r>
              <a:rPr lang="en-US" sz="1800" b="0" i="0" u="none" strike="noStrike" baseline="0" dirty="0">
                <a:latin typeface="Arial" panose="020B0604020202020204" pitchFamily="34" charset="0"/>
              </a:rPr>
              <a:t>In Part IV of the IJ, Facility Hardening, the lead nonprofit organization of the consortium must summarize how the proposed activities or investments of the consortium address the shared vulnerabilities identified in Part III. </a:t>
            </a:r>
          </a:p>
          <a:p>
            <a:pPr marL="0" indent="0" algn="l">
              <a:buNone/>
            </a:pPr>
            <a:r>
              <a:rPr lang="en-US" sz="1800" b="0" i="0" u="none" strike="noStrike" baseline="0" dirty="0">
                <a:latin typeface="Arial" panose="020B0604020202020204" pitchFamily="34" charset="0"/>
              </a:rPr>
              <a:t>For Section IVB, the lead organization must input the total funding requested for </a:t>
            </a:r>
            <a:r>
              <a:rPr lang="en-US" sz="1800" b="1" i="0" u="none" strike="noStrike" baseline="0" dirty="0">
                <a:latin typeface="Arial" panose="020B0604020202020204" pitchFamily="34" charset="0"/>
              </a:rPr>
              <a:t>all nonprofit organizations within the consortium </a:t>
            </a:r>
            <a:r>
              <a:rPr lang="en-US" sz="1800" b="0" i="0" u="none" strike="noStrike" baseline="0" dirty="0">
                <a:latin typeface="Arial" panose="020B0604020202020204" pitchFamily="34" charset="0"/>
              </a:rPr>
              <a:t>under each AEL investment.</a:t>
            </a:r>
          </a:p>
          <a:p>
            <a:pPr marL="0" indent="0" algn="l">
              <a:buNone/>
            </a:pPr>
            <a:r>
              <a:rPr lang="en-US" sz="1800" b="0" i="0" u="none" strike="noStrike" baseline="0" dirty="0">
                <a:latin typeface="Arial" panose="020B0604020202020204" pitchFamily="34" charset="0"/>
              </a:rPr>
              <a:t>In Part V of the IJ, Milestone, the lead nonprofit organization of the consortium must provide the key milestones from </a:t>
            </a:r>
            <a:r>
              <a:rPr lang="en-US" sz="1800" b="1" i="0" u="none" strike="noStrike" baseline="0" dirty="0">
                <a:latin typeface="Arial" panose="020B0604020202020204" pitchFamily="34" charset="0"/>
              </a:rPr>
              <a:t>all nonprofit organizations within the consortium</a:t>
            </a:r>
            <a:r>
              <a:rPr lang="en-US" sz="1800" b="0" i="0" u="none" strike="noStrike" baseline="0" dirty="0">
                <a:latin typeface="Arial" panose="020B0604020202020204" pitchFamily="34" charset="0"/>
              </a:rPr>
              <a:t> proposed activities.</a:t>
            </a:r>
            <a:endParaRPr lang="en-US" sz="1800" dirty="0"/>
          </a:p>
        </p:txBody>
      </p:sp>
    </p:spTree>
    <p:extLst>
      <p:ext uri="{BB962C8B-B14F-4D97-AF65-F5344CB8AC3E}">
        <p14:creationId xmlns:p14="http://schemas.microsoft.com/office/powerpoint/2010/main" val="7026338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DEF6E-A51E-4B16-335E-98BDBC0A2F61}"/>
              </a:ext>
            </a:extLst>
          </p:cNvPr>
          <p:cNvSpPr>
            <a:spLocks noGrp="1"/>
          </p:cNvSpPr>
          <p:nvPr>
            <p:ph type="title"/>
          </p:nvPr>
        </p:nvSpPr>
        <p:spPr/>
        <p:txBody>
          <a:bodyPr>
            <a:normAutofit/>
          </a:bodyPr>
          <a:lstStyle/>
          <a:p>
            <a:r>
              <a:rPr lang="en-US" sz="3200" b="1" dirty="0">
                <a:latin typeface="Arial" panose="020B0604020202020204" pitchFamily="34" charset="0"/>
                <a:cs typeface="Arial" panose="020B0604020202020204" pitchFamily="34" charset="0"/>
              </a:rPr>
              <a:t>Dual application opportunity in/out of UASI</a:t>
            </a:r>
          </a:p>
        </p:txBody>
      </p:sp>
      <p:sp>
        <p:nvSpPr>
          <p:cNvPr id="3" name="Content Placeholder 2">
            <a:extLst>
              <a:ext uri="{FF2B5EF4-FFF2-40B4-BE49-F238E27FC236}">
                <a16:creationId xmlns:a16="http://schemas.microsoft.com/office/drawing/2014/main" id="{D4F2BF32-D0C8-96C5-7A1F-187F558305C2}"/>
              </a:ext>
            </a:extLst>
          </p:cNvPr>
          <p:cNvSpPr>
            <a:spLocks noGrp="1"/>
          </p:cNvSpPr>
          <p:nvPr>
            <p:ph idx="1"/>
          </p:nvPr>
        </p:nvSpPr>
        <p:spPr>
          <a:xfrm>
            <a:off x="384408" y="1202267"/>
            <a:ext cx="11344747" cy="4953000"/>
          </a:xfrm>
        </p:spPr>
        <p:txBody>
          <a:bodyPr>
            <a:normAutofit/>
          </a:bodyPr>
          <a:lstStyle/>
          <a:p>
            <a:pPr marL="0" indent="0" algn="l">
              <a:lnSpc>
                <a:spcPct val="100000"/>
              </a:lnSpc>
              <a:buNone/>
            </a:pPr>
            <a:r>
              <a:rPr lang="en-US" sz="2000" b="1" i="1" u="none" strike="noStrike" baseline="0" dirty="0">
                <a:latin typeface="Arial" panose="020B0604020202020204" pitchFamily="34" charset="0"/>
              </a:rPr>
              <a:t>Sub applicants that have locations both within and outside of UASI designated high-risk urban areas can apply under both NSGP-NSS-UA and NSGP-NSS-S depending on the physical location of the facilities. </a:t>
            </a:r>
          </a:p>
          <a:p>
            <a:pPr marL="0" indent="0" algn="l">
              <a:lnSpc>
                <a:spcPct val="100000"/>
              </a:lnSpc>
              <a:buNone/>
            </a:pPr>
            <a:r>
              <a:rPr lang="en-US" sz="2000" b="0" i="0" u="none" strike="noStrike" baseline="0" dirty="0">
                <a:latin typeface="Arial" panose="020B0604020202020204" pitchFamily="34" charset="0"/>
              </a:rPr>
              <a:t>In such cases, the sub applicant must submit separate applications for NSGP-NSS-UA and NSGP-NSS-S to the SAA (applicant) for funding consideration. </a:t>
            </a:r>
          </a:p>
          <a:p>
            <a:pPr marL="0" indent="0" algn="l">
              <a:lnSpc>
                <a:spcPct val="100000"/>
              </a:lnSpc>
              <a:buNone/>
            </a:pPr>
            <a:r>
              <a:rPr lang="en-US" sz="2000" b="0" i="0" u="none" strike="noStrike" baseline="0" dirty="0">
                <a:latin typeface="Arial" panose="020B0604020202020204" pitchFamily="34" charset="0"/>
              </a:rPr>
              <a:t>SAA applicants and sub applicants must still adhere to the other restrictions and requirements set forth in this funding notice, including applying for a maximum of six locations total per nonprofit organization with no more than three locations in either NSGP-NSSUA or NSGP-NSS-S, and a maximum of $200,000 per location. </a:t>
            </a:r>
          </a:p>
          <a:p>
            <a:pPr marL="0" indent="0" algn="l">
              <a:lnSpc>
                <a:spcPct val="100000"/>
              </a:lnSpc>
              <a:buNone/>
            </a:pPr>
            <a:r>
              <a:rPr lang="en-US" sz="2000" b="0" i="0" u="none" strike="noStrike" baseline="0" dirty="0">
                <a:latin typeface="Arial" panose="020B0604020202020204" pitchFamily="34" charset="0"/>
              </a:rPr>
              <a:t>Consortia may apply for a maximum of $1,000,000. </a:t>
            </a:r>
          </a:p>
          <a:p>
            <a:pPr marL="0" indent="0" algn="l">
              <a:lnSpc>
                <a:spcPct val="100000"/>
              </a:lnSpc>
              <a:spcAft>
                <a:spcPts val="600"/>
              </a:spcAft>
              <a:buNone/>
            </a:pPr>
            <a:r>
              <a:rPr lang="en-US" sz="2000" b="0" i="0" u="none" strike="noStrike" baseline="0" dirty="0">
                <a:latin typeface="Arial" panose="020B0604020202020204" pitchFamily="34" charset="0"/>
              </a:rPr>
              <a:t>The $200,000 per site maximum still applies for each individual nonprofit organization within the consortium. </a:t>
            </a:r>
          </a:p>
          <a:p>
            <a:pPr marL="0" indent="0" algn="l">
              <a:buNone/>
            </a:pPr>
            <a:r>
              <a:rPr lang="en-US" sz="2000" b="0" i="0" u="none" strike="noStrike" baseline="0" dirty="0">
                <a:latin typeface="Arial" panose="020B0604020202020204" pitchFamily="34" charset="0"/>
              </a:rPr>
              <a:t>Consortium applicants will compete with other consortium applicants from across the country. </a:t>
            </a:r>
            <a:endParaRPr lang="en-US" sz="2000" dirty="0"/>
          </a:p>
        </p:txBody>
      </p:sp>
    </p:spTree>
    <p:extLst>
      <p:ext uri="{BB962C8B-B14F-4D97-AF65-F5344CB8AC3E}">
        <p14:creationId xmlns:p14="http://schemas.microsoft.com/office/powerpoint/2010/main" val="524015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C6AD2-E36E-54B0-D765-65EDB4A383BD}"/>
              </a:ext>
            </a:extLst>
          </p:cNvPr>
          <p:cNvSpPr>
            <a:spLocks noGrp="1"/>
          </p:cNvSpPr>
          <p:nvPr>
            <p:ph type="title"/>
          </p:nvPr>
        </p:nvSpPr>
        <p:spPr/>
        <p:txBody>
          <a:bodyPr>
            <a:normAutofit/>
          </a:bodyPr>
          <a:lstStyle/>
          <a:p>
            <a:r>
              <a:rPr lang="en-US" sz="3200" b="1" u="none" strike="noStrike" baseline="0" dirty="0">
                <a:latin typeface="Arial" panose="020B0604020202020204" pitchFamily="34" charset="0"/>
              </a:rPr>
              <a:t>NSGP-NSS-State (S): NSGP-NSS-S Overview</a:t>
            </a:r>
            <a:endParaRPr lang="en-US" sz="3200" b="1" dirty="0"/>
          </a:p>
        </p:txBody>
      </p:sp>
      <p:sp>
        <p:nvSpPr>
          <p:cNvPr id="10" name="TextBox 9">
            <a:extLst>
              <a:ext uri="{FF2B5EF4-FFF2-40B4-BE49-F238E27FC236}">
                <a16:creationId xmlns:a16="http://schemas.microsoft.com/office/drawing/2014/main" id="{C5E785A5-64AC-9E3F-F11D-63A516804D9A}"/>
              </a:ext>
            </a:extLst>
          </p:cNvPr>
          <p:cNvSpPr txBox="1"/>
          <p:nvPr/>
        </p:nvSpPr>
        <p:spPr>
          <a:xfrm>
            <a:off x="433303" y="1128156"/>
            <a:ext cx="11325394" cy="5632311"/>
          </a:xfrm>
          <a:prstGeom prst="rect">
            <a:avLst/>
          </a:prstGeom>
          <a:noFill/>
        </p:spPr>
        <p:txBody>
          <a:bodyPr wrap="square" rtlCol="0">
            <a:spAutoFit/>
          </a:bodyPr>
          <a:lstStyle/>
          <a:p>
            <a:pPr algn="just"/>
            <a:r>
              <a:rPr lang="en-US" sz="2000" b="0" i="0" u="none" strike="noStrike" baseline="0" dirty="0">
                <a:latin typeface="Arial" panose="020B0604020202020204" pitchFamily="34" charset="0"/>
              </a:rPr>
              <a:t>The NSGP-NSS supplements one of three grant programs that support DHS/FEMA’s focus on enhancing the ability of nonprofits, to prevent, protect against, prepare for, and respond to terrorist or other extremist attacks. </a:t>
            </a:r>
          </a:p>
          <a:p>
            <a:pPr algn="just"/>
            <a:endParaRPr lang="en-US" sz="2000" dirty="0">
              <a:latin typeface="Arial" panose="020B0604020202020204" pitchFamily="34" charset="0"/>
            </a:endParaRPr>
          </a:p>
          <a:p>
            <a:pPr algn="just"/>
            <a:r>
              <a:rPr lang="en-US" sz="2000" b="0" i="0" u="none" strike="noStrike" baseline="0" dirty="0">
                <a:latin typeface="Arial" panose="020B0604020202020204" pitchFamily="34" charset="0"/>
              </a:rPr>
              <a:t>These grants help to strengthen the nation’s communities against potential terrorist or other extremist attacks. NSGP-NSS applicants include the State Administrative Agencies (SAA), and sub applicants include eligible nonprofit organizations and consortia of nonprofit organizations. </a:t>
            </a:r>
          </a:p>
          <a:p>
            <a:pPr algn="just"/>
            <a:endParaRPr lang="en-US" sz="2000" dirty="0">
              <a:latin typeface="Arial" panose="020B0604020202020204" pitchFamily="34" charset="0"/>
            </a:endParaRPr>
          </a:p>
          <a:p>
            <a:pPr algn="l"/>
            <a:r>
              <a:rPr lang="en-US" sz="2000" b="0" i="0" u="none" strike="noStrike" baseline="0" dirty="0">
                <a:solidFill>
                  <a:srgbClr val="000000"/>
                </a:solidFill>
                <a:latin typeface="Arial" panose="020B0604020202020204" pitchFamily="34" charset="0"/>
              </a:rPr>
              <a:t>DHS is focused on building a national culture of preparedness and protecting against terrorism and other threats to our national security. </a:t>
            </a:r>
          </a:p>
          <a:p>
            <a:pPr algn="l"/>
            <a:endParaRPr lang="en-US" sz="2000" dirty="0">
              <a:solidFill>
                <a:srgbClr val="000000"/>
              </a:solidFill>
              <a:latin typeface="Arial" panose="020B0604020202020204" pitchFamily="34" charset="0"/>
            </a:endParaRPr>
          </a:p>
          <a:p>
            <a:pPr algn="l"/>
            <a:r>
              <a:rPr lang="en-US" sz="2000" b="0" i="0" u="none" strike="noStrike" baseline="0" dirty="0">
                <a:solidFill>
                  <a:srgbClr val="000000"/>
                </a:solidFill>
                <a:latin typeface="Arial" panose="020B0604020202020204" pitchFamily="34" charset="0"/>
              </a:rPr>
              <a:t>The threats to our Nation have evolved during the past two decades. We now face continuous cyber threats by sophisticated actors, threats to soft targets and crowded places, and threats from domestic violent extremists, who represent one of the most persistent threats to the nation today.</a:t>
            </a:r>
            <a:r>
              <a:rPr lang="en-US" sz="2000" b="0" i="0" u="none" strike="noStrike" baseline="0" dirty="0">
                <a:solidFill>
                  <a:srgbClr val="005288"/>
                </a:solidFill>
                <a:latin typeface="Arial" panose="020B0604020202020204" pitchFamily="34" charset="0"/>
              </a:rPr>
              <a:t> </a:t>
            </a:r>
          </a:p>
          <a:p>
            <a:pPr algn="l"/>
            <a:endParaRPr lang="en-US" sz="2000" dirty="0">
              <a:solidFill>
                <a:srgbClr val="005288"/>
              </a:solidFill>
              <a:latin typeface="Arial" panose="020B0604020202020204" pitchFamily="34" charset="0"/>
            </a:endParaRPr>
          </a:p>
          <a:p>
            <a:pPr algn="l"/>
            <a:r>
              <a:rPr lang="en-US" sz="2000" b="0" i="0" u="none" strike="noStrike" baseline="0" dirty="0">
                <a:solidFill>
                  <a:srgbClr val="000000"/>
                </a:solidFill>
                <a:latin typeface="Arial" panose="020B0604020202020204" pitchFamily="34" charset="0"/>
              </a:rPr>
              <a:t>Therefore, DHS/FEMA has identified one national priority area related to some of the most serious threats that recipients should address with their NSGP-NSS funds: </a:t>
            </a:r>
            <a:r>
              <a:rPr lang="en-US" sz="2000" b="1" i="0" u="none" strike="noStrike" baseline="0" dirty="0">
                <a:solidFill>
                  <a:srgbClr val="000000"/>
                </a:solidFill>
                <a:latin typeface="Arial" panose="020B0604020202020204" pitchFamily="34" charset="0"/>
              </a:rPr>
              <a:t>enhancing the protection of soft targets/crowded places</a:t>
            </a:r>
            <a:r>
              <a:rPr lang="en-US" sz="2000" b="0" i="0" u="none" strike="noStrike" baseline="0" dirty="0">
                <a:solidFill>
                  <a:srgbClr val="000000"/>
                </a:solidFill>
                <a:latin typeface="Arial" panose="020B0604020202020204" pitchFamily="34" charset="0"/>
              </a:rPr>
              <a:t>.</a:t>
            </a:r>
            <a:endParaRPr lang="en-US" sz="2000" dirty="0"/>
          </a:p>
        </p:txBody>
      </p:sp>
    </p:spTree>
    <p:extLst>
      <p:ext uri="{BB962C8B-B14F-4D97-AF65-F5344CB8AC3E}">
        <p14:creationId xmlns:p14="http://schemas.microsoft.com/office/powerpoint/2010/main" val="50375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B28B9-AA23-AC47-7183-F4CA56D35902}"/>
              </a:ext>
            </a:extLst>
          </p:cNvPr>
          <p:cNvSpPr>
            <a:spLocks noGrp="1"/>
          </p:cNvSpPr>
          <p:nvPr>
            <p:ph type="title"/>
          </p:nvPr>
        </p:nvSpPr>
        <p:spPr/>
        <p:txBody>
          <a:bodyPr>
            <a:normAutofit/>
          </a:bodyPr>
          <a:lstStyle/>
          <a:p>
            <a:r>
              <a:rPr lang="en-US" sz="3200" b="1" dirty="0">
                <a:latin typeface="Arial" panose="020B0604020202020204" pitchFamily="34" charset="0"/>
                <a:cs typeface="Arial" panose="020B0604020202020204" pitchFamily="34" charset="0"/>
              </a:rPr>
              <a:t>Dual application opportunity- continued</a:t>
            </a:r>
          </a:p>
        </p:txBody>
      </p:sp>
      <p:sp>
        <p:nvSpPr>
          <p:cNvPr id="3" name="Content Placeholder 2">
            <a:extLst>
              <a:ext uri="{FF2B5EF4-FFF2-40B4-BE49-F238E27FC236}">
                <a16:creationId xmlns:a16="http://schemas.microsoft.com/office/drawing/2014/main" id="{C8BA14A7-642B-BB47-D19E-17B826CEFFC5}"/>
              </a:ext>
            </a:extLst>
          </p:cNvPr>
          <p:cNvSpPr>
            <a:spLocks noGrp="1"/>
          </p:cNvSpPr>
          <p:nvPr>
            <p:ph idx="1"/>
          </p:nvPr>
        </p:nvSpPr>
        <p:spPr>
          <a:xfrm>
            <a:off x="320634" y="1116282"/>
            <a:ext cx="11408521" cy="5391396"/>
          </a:xfrm>
        </p:spPr>
        <p:txBody>
          <a:bodyPr>
            <a:normAutofit/>
          </a:bodyPr>
          <a:lstStyle/>
          <a:p>
            <a:pPr marL="0" indent="0" algn="l">
              <a:buNone/>
            </a:pPr>
            <a:r>
              <a:rPr lang="en-US" sz="2000" b="0" i="0" u="none" strike="noStrike" baseline="0" dirty="0">
                <a:solidFill>
                  <a:srgbClr val="000000"/>
                </a:solidFill>
                <a:latin typeface="Arial" panose="020B0604020202020204" pitchFamily="34" charset="0"/>
              </a:rPr>
              <a:t>If a sub applicant has a physical location within a defined Metropolitan Statistical Area, </a:t>
            </a:r>
            <a:r>
              <a:rPr lang="en-US" sz="2000" b="1" i="1" u="none" strike="noStrike" baseline="0" dirty="0">
                <a:solidFill>
                  <a:srgbClr val="000000"/>
                </a:solidFill>
                <a:latin typeface="Arial" panose="020B0604020202020204" pitchFamily="34" charset="0"/>
              </a:rPr>
              <a:t>but the location is NOT within the bounds of how the UAWG defines the high-risk urban area footprint, then that location should apply under NSGP-NSS-S. </a:t>
            </a:r>
          </a:p>
          <a:p>
            <a:pPr marL="0" indent="0" algn="l">
              <a:buNone/>
            </a:pPr>
            <a:r>
              <a:rPr lang="en-US" sz="2000" b="0" i="0" u="none" strike="noStrike" baseline="0" dirty="0">
                <a:solidFill>
                  <a:srgbClr val="000000"/>
                </a:solidFill>
                <a:latin typeface="Arial" panose="020B0604020202020204" pitchFamily="34" charset="0"/>
              </a:rPr>
              <a:t>Sub applicants should contact their </a:t>
            </a:r>
            <a:r>
              <a:rPr lang="en-US" sz="2000" b="0" i="0" u="none" strike="noStrike" baseline="0" dirty="0">
                <a:solidFill>
                  <a:srgbClr val="005288"/>
                </a:solidFill>
                <a:latin typeface="Arial" panose="020B0604020202020204" pitchFamily="34" charset="0"/>
              </a:rPr>
              <a:t>SAAs </a:t>
            </a:r>
            <a:r>
              <a:rPr lang="en-US" sz="2000" b="0" i="0" u="none" strike="noStrike" baseline="0" dirty="0">
                <a:solidFill>
                  <a:srgbClr val="000000"/>
                </a:solidFill>
                <a:latin typeface="Arial" panose="020B0604020202020204" pitchFamily="34" charset="0"/>
              </a:rPr>
              <a:t>to determine if their physical location falls within the UAWG-defined high-risk urban area footprint. </a:t>
            </a:r>
          </a:p>
          <a:p>
            <a:pPr marL="0" indent="0" algn="l">
              <a:buNone/>
            </a:pPr>
            <a:r>
              <a:rPr lang="en-US" sz="2000" b="0" i="0" u="none" strike="noStrike" baseline="0" dirty="0">
                <a:solidFill>
                  <a:srgbClr val="000000"/>
                </a:solidFill>
                <a:latin typeface="Arial" panose="020B0604020202020204" pitchFamily="34" charset="0"/>
              </a:rPr>
              <a:t>Additionally, the final beneficiary of the NSGP-NSS grant award must be an eligible nonprofit organization and cannot be a for-profit/fundraising extension of a nonprofit organization or organizations. </a:t>
            </a:r>
          </a:p>
          <a:p>
            <a:pPr marL="0" indent="0" algn="l">
              <a:buNone/>
            </a:pPr>
            <a:r>
              <a:rPr lang="en-US" sz="2000" b="0" i="0" u="none" strike="noStrike" baseline="0" dirty="0">
                <a:solidFill>
                  <a:srgbClr val="000000"/>
                </a:solidFill>
                <a:latin typeface="Arial" panose="020B0604020202020204" pitchFamily="34" charset="0"/>
              </a:rPr>
              <a:t>While these for-profit or fundraising extensions may be associated with the eligible nonprofit organization or organizations, NSGP-NSS funding cannot be used to benefit those extensions and therefore they will be considered ineligible applications. </a:t>
            </a:r>
          </a:p>
          <a:p>
            <a:pPr marL="0" indent="0" algn="l">
              <a:buNone/>
            </a:pPr>
            <a:r>
              <a:rPr lang="en-US" sz="2000" b="0" i="0" u="none" strike="noStrike" baseline="0" dirty="0">
                <a:solidFill>
                  <a:srgbClr val="000000"/>
                </a:solidFill>
                <a:latin typeface="Arial" panose="020B0604020202020204" pitchFamily="34" charset="0"/>
              </a:rPr>
              <a:t>If the funding being sought is for the benefit of a for-profit/fundraising extension, then that would constitute an ineligible subaward since only nonprofit organizations and consortia of nonprofit organizations are eligible subrecipients. </a:t>
            </a:r>
          </a:p>
          <a:p>
            <a:pPr marL="0" indent="0" algn="l">
              <a:buNone/>
            </a:pPr>
            <a:r>
              <a:rPr lang="en-US" sz="2000" b="0" i="0" u="none" strike="noStrike" baseline="0" dirty="0">
                <a:solidFill>
                  <a:srgbClr val="000000"/>
                </a:solidFill>
                <a:latin typeface="Arial" panose="020B0604020202020204" pitchFamily="34" charset="0"/>
              </a:rPr>
              <a:t>This is distinct from a contract under an award in which a nonprofit organization could seek the assistance of a for-profit/fundraising extension, but the purpose would be to benefit the </a:t>
            </a:r>
            <a:r>
              <a:rPr lang="en-US" sz="2000" b="0" i="1" u="none" strike="noStrike" baseline="0" dirty="0">
                <a:solidFill>
                  <a:srgbClr val="000000"/>
                </a:solidFill>
                <a:latin typeface="Arial" panose="020B0604020202020204" pitchFamily="34" charset="0"/>
              </a:rPr>
              <a:t>nonprofit organization </a:t>
            </a:r>
            <a:r>
              <a:rPr lang="en-US" sz="2000" b="0" i="0" u="none" strike="noStrike" baseline="0" dirty="0">
                <a:solidFill>
                  <a:srgbClr val="000000"/>
                </a:solidFill>
                <a:latin typeface="Arial" panose="020B0604020202020204" pitchFamily="34" charset="0"/>
              </a:rPr>
              <a:t>and not for the benefit of the for-profit/fundraising extension. </a:t>
            </a:r>
            <a:endParaRPr lang="en-US" sz="2000" dirty="0"/>
          </a:p>
        </p:txBody>
      </p:sp>
    </p:spTree>
    <p:extLst>
      <p:ext uri="{BB962C8B-B14F-4D97-AF65-F5344CB8AC3E}">
        <p14:creationId xmlns:p14="http://schemas.microsoft.com/office/powerpoint/2010/main" val="3953390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AE6899-8152-0854-CB6C-6127CF5834D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8E53751-2D5C-6DF6-5C76-C18AD94307D8}"/>
              </a:ext>
            </a:extLst>
          </p:cNvPr>
          <p:cNvSpPr>
            <a:spLocks noGrp="1"/>
          </p:cNvSpPr>
          <p:nvPr>
            <p:ph type="title"/>
          </p:nvPr>
        </p:nvSpPr>
        <p:spPr>
          <a:xfrm>
            <a:off x="300446" y="69391"/>
            <a:ext cx="11428709" cy="829734"/>
          </a:xfrm>
        </p:spPr>
        <p:txBody>
          <a:bodyPr>
            <a:normAutofit/>
          </a:bodyPr>
          <a:lstStyle/>
          <a:p>
            <a:r>
              <a:rPr lang="en-US" sz="3200" b="1" dirty="0">
                <a:latin typeface="Arial" panose="020B0604020202020204" pitchFamily="34" charset="0"/>
                <a:cs typeface="Arial" panose="020B0604020202020204" pitchFamily="34" charset="0"/>
              </a:rPr>
              <a:t>Scoring</a:t>
            </a:r>
          </a:p>
        </p:txBody>
      </p:sp>
      <p:sp>
        <p:nvSpPr>
          <p:cNvPr id="3" name="Content Placeholder 2">
            <a:extLst>
              <a:ext uri="{FF2B5EF4-FFF2-40B4-BE49-F238E27FC236}">
                <a16:creationId xmlns:a16="http://schemas.microsoft.com/office/drawing/2014/main" id="{D24EC992-7CE9-AB2D-8F56-2DF496B6619A}"/>
              </a:ext>
            </a:extLst>
          </p:cNvPr>
          <p:cNvSpPr>
            <a:spLocks noGrp="1"/>
          </p:cNvSpPr>
          <p:nvPr>
            <p:ph idx="1"/>
          </p:nvPr>
        </p:nvSpPr>
        <p:spPr>
          <a:xfrm>
            <a:off x="111628" y="984032"/>
            <a:ext cx="11851573" cy="6050315"/>
          </a:xfrm>
        </p:spPr>
        <p:txBody>
          <a:bodyPr>
            <a:normAutofit lnSpcReduction="10000"/>
          </a:bodyPr>
          <a:lstStyle/>
          <a:p>
            <a:pPr marL="0" indent="0" algn="l">
              <a:buNone/>
            </a:pPr>
            <a:r>
              <a:rPr lang="en-US" sz="2000" dirty="0">
                <a:latin typeface="Arial" panose="020B0604020202020204" pitchFamily="34" charset="0"/>
              </a:rPr>
              <a:t>All organizations:  Review the Scoring Matrix in Appendix A of the NOFO and work to follow those guidelines to help maximize your opportunity for points in each section of the IJ. </a:t>
            </a:r>
          </a:p>
          <a:p>
            <a:pPr marL="0" indent="0" algn="l">
              <a:buNone/>
            </a:pPr>
            <a:endParaRPr lang="en-US" sz="2000" dirty="0">
              <a:latin typeface="Arial" panose="020B0604020202020204" pitchFamily="34" charset="0"/>
            </a:endParaRPr>
          </a:p>
          <a:p>
            <a:pPr marL="0" indent="0" algn="l">
              <a:buNone/>
            </a:pPr>
            <a:r>
              <a:rPr lang="en-US" sz="2000" dirty="0">
                <a:latin typeface="Arial" panose="020B0604020202020204" pitchFamily="34" charset="0"/>
              </a:rPr>
              <a:t>No bonus points this round for new organizations. </a:t>
            </a:r>
          </a:p>
          <a:p>
            <a:pPr marL="0" indent="0" algn="l">
              <a:buNone/>
            </a:pPr>
            <a:endParaRPr lang="en-US" sz="2000" dirty="0">
              <a:latin typeface="Arial" panose="020B0604020202020204" pitchFamily="34" charset="0"/>
            </a:endParaRPr>
          </a:p>
          <a:p>
            <a:pPr marL="0" indent="0" algn="l">
              <a:buNone/>
            </a:pPr>
            <a:r>
              <a:rPr lang="en-US" sz="2000" dirty="0">
                <a:latin typeface="Arial" panose="020B0604020202020204" pitchFamily="34" charset="0"/>
              </a:rPr>
              <a:t>Multipliers by organization risk/type: </a:t>
            </a:r>
          </a:p>
          <a:p>
            <a:r>
              <a:rPr lang="en-US" sz="2000" dirty="0">
                <a:latin typeface="Arial" panose="020B0604020202020204" pitchFamily="34" charset="0"/>
              </a:rPr>
              <a:t>By a factor of 4: Organizations facing heighted threat resulting from Israel-Hamas war (must be clear connection</a:t>
            </a:r>
          </a:p>
          <a:p>
            <a:r>
              <a:rPr lang="en-US" sz="2000" dirty="0">
                <a:latin typeface="Arial" panose="020B0604020202020204" pitchFamily="34" charset="0"/>
              </a:rPr>
              <a:t>By a factor of 3: Ideology-based/spiritual/religious entities</a:t>
            </a:r>
          </a:p>
          <a:p>
            <a:r>
              <a:rPr lang="en-US" sz="2000" dirty="0">
                <a:latin typeface="Arial" panose="020B0604020202020204" pitchFamily="34" charset="0"/>
              </a:rPr>
              <a:t>By a factor of 2: secular educational and medical institutions</a:t>
            </a:r>
          </a:p>
          <a:p>
            <a:r>
              <a:rPr lang="en-US" sz="2000" dirty="0">
                <a:latin typeface="Arial" panose="020B0604020202020204" pitchFamily="34" charset="0"/>
              </a:rPr>
              <a:t>By a factor of 1: all other nonprofit organizations</a:t>
            </a:r>
          </a:p>
          <a:p>
            <a:endParaRPr lang="en-US" sz="2000" dirty="0">
              <a:latin typeface="Arial" panose="020B0604020202020204" pitchFamily="34" charset="0"/>
            </a:endParaRPr>
          </a:p>
          <a:p>
            <a:pPr marL="0" indent="0">
              <a:buNone/>
            </a:pPr>
            <a:r>
              <a:rPr lang="en-US" sz="2000" dirty="0">
                <a:latin typeface="Arial" panose="020B0604020202020204" pitchFamily="34" charset="0"/>
              </a:rPr>
              <a:t>Located within a disadvantaged community, as defined by the Council on Environmental Quality’s Climate and Economic Justice Screening Tool (CEJST) will have 10 bonus points added.</a:t>
            </a:r>
          </a:p>
          <a:p>
            <a:pPr marL="0" indent="0">
              <a:buNone/>
            </a:pPr>
            <a:endParaRPr lang="en-US" sz="2000" dirty="0">
              <a:latin typeface="Arial" panose="020B0604020202020204" pitchFamily="34" charset="0"/>
            </a:endParaRPr>
          </a:p>
          <a:p>
            <a:pPr marL="0" indent="0">
              <a:buNone/>
            </a:pPr>
            <a:r>
              <a:rPr lang="en-US" sz="2000" dirty="0">
                <a:latin typeface="Arial" panose="020B0604020202020204" pitchFamily="34" charset="0"/>
              </a:rPr>
              <a:t>Consortiums comprised of organizations within different categories and locations will be scored based on the type and location of the </a:t>
            </a:r>
            <a:r>
              <a:rPr lang="en-US" sz="2000" u="sng" dirty="0">
                <a:latin typeface="Arial" panose="020B0604020202020204" pitchFamily="34" charset="0"/>
              </a:rPr>
              <a:t>lead organization</a:t>
            </a:r>
            <a:r>
              <a:rPr lang="en-US" sz="2000" dirty="0">
                <a:latin typeface="Arial" panose="020B0604020202020204" pitchFamily="34" charset="0"/>
              </a:rPr>
              <a:t>. </a:t>
            </a:r>
          </a:p>
          <a:p>
            <a:pPr marL="0" indent="0" algn="l">
              <a:buNone/>
            </a:pPr>
            <a:endParaRPr lang="en-US" sz="2800" b="1" u="sng" dirty="0"/>
          </a:p>
        </p:txBody>
      </p:sp>
    </p:spTree>
    <p:extLst>
      <p:ext uri="{BB962C8B-B14F-4D97-AF65-F5344CB8AC3E}">
        <p14:creationId xmlns:p14="http://schemas.microsoft.com/office/powerpoint/2010/main" val="27424326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53DB8-54BC-A5F0-52AB-AF22B19FC818}"/>
              </a:ext>
            </a:extLst>
          </p:cNvPr>
          <p:cNvSpPr>
            <a:spLocks noGrp="1"/>
          </p:cNvSpPr>
          <p:nvPr>
            <p:ph type="title"/>
          </p:nvPr>
        </p:nvSpPr>
        <p:spPr/>
        <p:txBody>
          <a:bodyPr>
            <a:normAutofit/>
          </a:bodyPr>
          <a:lstStyle/>
          <a:p>
            <a:r>
              <a:rPr lang="en-US" sz="3200" b="1" dirty="0">
                <a:latin typeface="Arial" panose="020B0604020202020204" pitchFamily="34" charset="0"/>
                <a:cs typeface="Arial" panose="020B0604020202020204" pitchFamily="34" charset="0"/>
              </a:rPr>
              <a:t>Scoring – new Israel-Hamas multiplier</a:t>
            </a:r>
          </a:p>
        </p:txBody>
      </p:sp>
      <p:sp>
        <p:nvSpPr>
          <p:cNvPr id="3" name="Content Placeholder 2">
            <a:extLst>
              <a:ext uri="{FF2B5EF4-FFF2-40B4-BE49-F238E27FC236}">
                <a16:creationId xmlns:a16="http://schemas.microsoft.com/office/drawing/2014/main" id="{9585363D-C1AF-CDF3-0833-42737A3FCAD8}"/>
              </a:ext>
            </a:extLst>
          </p:cNvPr>
          <p:cNvSpPr>
            <a:spLocks noGrp="1"/>
          </p:cNvSpPr>
          <p:nvPr>
            <p:ph idx="1"/>
          </p:nvPr>
        </p:nvSpPr>
        <p:spPr>
          <a:xfrm>
            <a:off x="190005" y="1045029"/>
            <a:ext cx="11851573" cy="5743580"/>
          </a:xfrm>
        </p:spPr>
        <p:txBody>
          <a:bodyPr>
            <a:normAutofit lnSpcReduction="10000"/>
          </a:bodyPr>
          <a:lstStyle/>
          <a:p>
            <a:pPr marL="0" indent="0" algn="l">
              <a:buNone/>
            </a:pPr>
            <a:r>
              <a:rPr lang="en-US" sz="1800" b="0" i="1" u="none" strike="noStrike" baseline="0" dirty="0">
                <a:latin typeface="Arial" panose="020B0604020202020204" pitchFamily="34" charset="0"/>
              </a:rPr>
              <a:t>Final Score </a:t>
            </a:r>
            <a:r>
              <a:rPr lang="en-US" sz="1800" b="0" i="0" u="none" strike="noStrike" baseline="0" dirty="0">
                <a:latin typeface="Arial" panose="020B0604020202020204" pitchFamily="34" charset="0"/>
              </a:rPr>
              <a:t>will be multiplied by a factor of four for nonprofit organizations facing heightened threat resulting from the Israel-Hamas war </a:t>
            </a:r>
            <a:r>
              <a:rPr lang="en-US" sz="1800" b="1" i="1" u="none" strike="noStrike" baseline="0" dirty="0">
                <a:latin typeface="Arial" panose="020B0604020202020204" pitchFamily="34" charset="0"/>
              </a:rPr>
              <a:t>(sub applicants must draw a clear connection between the heightened threat they face and the Israel-Hamas war in their project narratives to qualify for this multiplier)</a:t>
            </a:r>
            <a:r>
              <a:rPr lang="en-US" sz="1800" b="0" i="0" u="none" strike="noStrike" baseline="0" dirty="0">
                <a:latin typeface="Arial" panose="020B0604020202020204" pitchFamily="34" charset="0"/>
              </a:rPr>
              <a:t>.</a:t>
            </a:r>
          </a:p>
          <a:p>
            <a:pPr marL="0" indent="0" algn="l">
              <a:buNone/>
            </a:pPr>
            <a:r>
              <a:rPr lang="en-US" sz="1800" b="0" i="0" u="none" strike="noStrike" baseline="0" dirty="0">
                <a:latin typeface="Arial" panose="020B0604020202020204" pitchFamily="34" charset="0"/>
              </a:rPr>
              <a:t>Any nonprofit organization that can demonstrate it faces heightened threat resulting from the Israel-Hamas war is eligible for this multiplier, regardless of the organization’s purpose, mission, viewpoint, membership, or affiliations. Below are a few illustrative examples of scenarios that may qualify a nonprofit organization for this multiplier</a:t>
            </a:r>
            <a:r>
              <a:rPr lang="en-US" sz="1800" dirty="0">
                <a:latin typeface="Arial" panose="020B0604020202020204" pitchFamily="34" charset="0"/>
              </a:rPr>
              <a:t>:</a:t>
            </a:r>
            <a:endParaRPr lang="en-US" sz="1800" b="0" i="0" u="none" strike="noStrike" baseline="0" dirty="0">
              <a:latin typeface="Arial" panose="020B0604020202020204" pitchFamily="34" charset="0"/>
            </a:endParaRPr>
          </a:p>
          <a:p>
            <a:pPr marL="0" indent="0" algn="l">
              <a:buNone/>
            </a:pPr>
            <a:r>
              <a:rPr lang="en-US" sz="1800" b="0" i="0" u="none" strike="noStrike" baseline="0" dirty="0">
                <a:latin typeface="Arial" panose="020B0604020202020204" pitchFamily="34" charset="0"/>
              </a:rPr>
              <a:t>A </a:t>
            </a:r>
            <a:r>
              <a:rPr lang="en-US" sz="1800" dirty="0">
                <a:latin typeface="Arial" panose="020B0604020202020204" pitchFamily="34" charset="0"/>
              </a:rPr>
              <a:t>n</a:t>
            </a:r>
            <a:r>
              <a:rPr lang="en-US" sz="1800" b="0" i="0" u="none" strike="noStrike" baseline="0" dirty="0">
                <a:latin typeface="Arial" panose="020B0604020202020204" pitchFamily="34" charset="0"/>
              </a:rPr>
              <a:t>onprofit organization that can demonstrate a clear threat of violence based on its actual or perceived views, positions, or advocacy related to aspects of the Israel-Hamas war.</a:t>
            </a:r>
          </a:p>
          <a:p>
            <a:pPr marL="0" indent="0" algn="l">
              <a:buNone/>
            </a:pPr>
            <a:r>
              <a:rPr lang="en-US" sz="1800" b="0" i="0" u="none" strike="noStrike" baseline="0" dirty="0">
                <a:latin typeface="Arial" panose="020B0604020202020204" pitchFamily="34" charset="0"/>
              </a:rPr>
              <a:t>A private, secular university that faces threats from violent extremists that are associated with increased protest activity relating to the Israel-Hamas war, resulting in the need for additional public safety assets.</a:t>
            </a:r>
          </a:p>
          <a:p>
            <a:pPr marL="0" indent="0" algn="l">
              <a:buNone/>
            </a:pPr>
            <a:r>
              <a:rPr lang="en-US" sz="1800" b="0" i="0" u="none" strike="noStrike" baseline="0" dirty="0">
                <a:latin typeface="Arial" panose="020B0604020202020204" pitchFamily="34" charset="0"/>
              </a:rPr>
              <a:t>An Arab organization that has been targeted, due to its ethnic affiliation, by violent extremists through online hate referencing the Israel-Hamas war.</a:t>
            </a:r>
          </a:p>
          <a:p>
            <a:pPr marL="0" indent="0" algn="l">
              <a:buNone/>
            </a:pPr>
            <a:r>
              <a:rPr lang="en-US" sz="1800" b="0" i="0" u="none" strike="noStrike" baseline="0" dirty="0">
                <a:latin typeface="Arial" panose="020B0604020202020204" pitchFamily="34" charset="0"/>
              </a:rPr>
              <a:t>A Jewish day school that was vandalized by violent extremists seeking to commit attacks based on the Israel-Hamas war.</a:t>
            </a:r>
          </a:p>
          <a:p>
            <a:pPr marL="0" indent="0" algn="l">
              <a:buNone/>
            </a:pPr>
            <a:r>
              <a:rPr lang="en-US" sz="1800" b="0" i="0" u="none" strike="noStrike" baseline="0" dirty="0">
                <a:latin typeface="Arial" panose="020B0604020202020204" pitchFamily="34" charset="0"/>
              </a:rPr>
              <a:t>An LGBTQI+ organization that faced violent protests during Pride events related to aspects of the Israel-Hamas war.</a:t>
            </a:r>
          </a:p>
          <a:p>
            <a:pPr marL="0" indent="0" algn="l">
              <a:buNone/>
            </a:pPr>
            <a:r>
              <a:rPr lang="en-US" sz="1800" b="0" i="0" u="none" strike="noStrike" baseline="0" dirty="0">
                <a:latin typeface="Arial" panose="020B0604020202020204" pitchFamily="34" charset="0"/>
              </a:rPr>
              <a:t>A mosque that has received threats of violence based on the worldwide unrest because of the ongoing Israel-Hamas war.</a:t>
            </a:r>
          </a:p>
          <a:p>
            <a:pPr marL="0" indent="0" algn="l">
              <a:buNone/>
            </a:pPr>
            <a:r>
              <a:rPr lang="en-US" sz="1800" b="0" i="0" u="none" strike="noStrike" baseline="0" dirty="0">
                <a:latin typeface="Arial" panose="020B0604020202020204" pitchFamily="34" charset="0"/>
              </a:rPr>
              <a:t>A Sikh organization where a violent extremist attempted to access a holiday celebration due to the organization’s perceived position on the Israel-Hamas war.</a:t>
            </a:r>
            <a:endParaRPr lang="en-US" b="1" u="sng" dirty="0"/>
          </a:p>
        </p:txBody>
      </p:sp>
    </p:spTree>
    <p:extLst>
      <p:ext uri="{BB962C8B-B14F-4D97-AF65-F5344CB8AC3E}">
        <p14:creationId xmlns:p14="http://schemas.microsoft.com/office/powerpoint/2010/main" val="17109559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832FED-D2CE-6C6C-D424-AFDFE3A632C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C0716C-02CD-4104-43A0-D84C14BC1249}"/>
              </a:ext>
            </a:extLst>
          </p:cNvPr>
          <p:cNvSpPr>
            <a:spLocks noGrp="1"/>
          </p:cNvSpPr>
          <p:nvPr>
            <p:ph type="title"/>
          </p:nvPr>
        </p:nvSpPr>
        <p:spPr/>
        <p:txBody>
          <a:bodyPr>
            <a:normAutofit/>
          </a:bodyPr>
          <a:lstStyle/>
          <a:p>
            <a:r>
              <a:rPr lang="en-US" sz="3200" b="1" dirty="0">
                <a:latin typeface="Arial" panose="020B0604020202020204" pitchFamily="34" charset="0"/>
                <a:cs typeface="Arial" panose="020B0604020202020204" pitchFamily="34" charset="0"/>
              </a:rPr>
              <a:t>Key Info</a:t>
            </a:r>
          </a:p>
        </p:txBody>
      </p:sp>
      <p:sp>
        <p:nvSpPr>
          <p:cNvPr id="3" name="Content Placeholder 2">
            <a:extLst>
              <a:ext uri="{FF2B5EF4-FFF2-40B4-BE49-F238E27FC236}">
                <a16:creationId xmlns:a16="http://schemas.microsoft.com/office/drawing/2014/main" id="{55691707-B65D-325C-E215-E1DA1304EC3C}"/>
              </a:ext>
            </a:extLst>
          </p:cNvPr>
          <p:cNvSpPr>
            <a:spLocks noGrp="1"/>
          </p:cNvSpPr>
          <p:nvPr>
            <p:ph idx="1"/>
          </p:nvPr>
        </p:nvSpPr>
        <p:spPr>
          <a:xfrm>
            <a:off x="190005" y="960120"/>
            <a:ext cx="11851573" cy="6015445"/>
          </a:xfrm>
        </p:spPr>
        <p:txBody>
          <a:bodyPr>
            <a:normAutofit/>
          </a:bodyPr>
          <a:lstStyle/>
          <a:p>
            <a:pPr marL="0" indent="0" algn="l">
              <a:buNone/>
            </a:pPr>
            <a:r>
              <a:rPr lang="en-US" sz="1800" dirty="0">
                <a:latin typeface="Arial" panose="020B0604020202020204" pitchFamily="34" charset="0"/>
              </a:rPr>
              <a:t>Organizations and their sites apply through KS or MO? </a:t>
            </a:r>
          </a:p>
          <a:p>
            <a:r>
              <a:rPr lang="en-US" sz="1800" dirty="0">
                <a:latin typeface="Arial" panose="020B0604020202020204" pitchFamily="34" charset="0"/>
              </a:rPr>
              <a:t>UASI: Sites with footprint in KS Metro counties of JO, WY, and LV:  Apply through Missouri (see </a:t>
            </a:r>
            <a:r>
              <a:rPr lang="en-US" sz="1800" dirty="0" err="1">
                <a:latin typeface="Arial" panose="020B0604020202020204" pitchFamily="34" charset="0"/>
              </a:rPr>
              <a:t>datacounts</a:t>
            </a:r>
            <a:r>
              <a:rPr lang="en-US" sz="1800" dirty="0">
                <a:latin typeface="Arial" panose="020B0604020202020204" pitchFamily="34" charset="0"/>
              </a:rPr>
              <a:t> for links)</a:t>
            </a:r>
          </a:p>
          <a:p>
            <a:r>
              <a:rPr lang="en-US" sz="1800" dirty="0">
                <a:latin typeface="Arial" panose="020B0604020202020204" pitchFamily="34" charset="0"/>
              </a:rPr>
              <a:t>State: Sites with footprint in all other Kansas counties:  </a:t>
            </a:r>
            <a:r>
              <a:rPr lang="en-US" sz="1800" u="sng" dirty="0">
                <a:latin typeface="Arial" panose="020B0604020202020204" pitchFamily="34" charset="0"/>
              </a:rPr>
              <a:t>Apply through Kansas portal, Astra </a:t>
            </a:r>
          </a:p>
          <a:p>
            <a:endParaRPr lang="en-US" sz="1800" u="sng" dirty="0">
              <a:latin typeface="Arial" panose="020B0604020202020204" pitchFamily="34" charset="0"/>
            </a:endParaRPr>
          </a:p>
          <a:p>
            <a:pPr marL="0" indent="0">
              <a:buNone/>
            </a:pPr>
            <a:r>
              <a:rPr lang="en-US" sz="1800" b="1" dirty="0">
                <a:latin typeface="Arial" panose="020B0604020202020204" pitchFamily="34" charset="0"/>
              </a:rPr>
              <a:t>Kansas Help Sites and Application Portal</a:t>
            </a:r>
          </a:p>
          <a:p>
            <a:r>
              <a:rPr lang="en-US" sz="1800" dirty="0">
                <a:latin typeface="Arial" panose="020B0604020202020204" pitchFamily="34" charset="0"/>
              </a:rPr>
              <a:t>Datacounts.net/</a:t>
            </a:r>
            <a:r>
              <a:rPr lang="en-US" sz="1800" dirty="0" err="1">
                <a:latin typeface="Arial" panose="020B0604020202020204" pitchFamily="34" charset="0"/>
              </a:rPr>
              <a:t>nsgp</a:t>
            </a:r>
            <a:r>
              <a:rPr lang="en-US" sz="1800" dirty="0">
                <a:latin typeface="Arial" panose="020B0604020202020204" pitchFamily="34" charset="0"/>
              </a:rPr>
              <a:t>:  Application information and resources</a:t>
            </a:r>
          </a:p>
          <a:p>
            <a:r>
              <a:rPr lang="en-US" sz="1800" dirty="0">
                <a:latin typeface="Arial" panose="020B0604020202020204" pitchFamily="34" charset="0"/>
              </a:rPr>
              <a:t>Astra: Subscribe for email announcements and submit applications</a:t>
            </a:r>
          </a:p>
          <a:p>
            <a:pPr lvl="1"/>
            <a:r>
              <a:rPr lang="en-US" sz="1600" dirty="0">
                <a:latin typeface="Arial" panose="020B0604020202020204" pitchFamily="34" charset="0"/>
              </a:rPr>
              <a:t>Subscribe for announcements and updates:  </a:t>
            </a:r>
            <a:r>
              <a:rPr lang="en-US" sz="1600" dirty="0">
                <a:latin typeface="Arial" panose="020B0604020202020204" pitchFamily="34" charset="0"/>
                <a:hlinkClick r:id="rId2">
                  <a:extLst>
                    <a:ext uri="{A12FA001-AC4F-418D-AE19-62706E023703}">
                      <ahyp:hlinkClr xmlns:ahyp="http://schemas.microsoft.com/office/drawing/2018/hyperlinkcolor" val="tx"/>
                    </a:ext>
                  </a:extLst>
                </a:hlinkClick>
              </a:rPr>
              <a:t>https://nsgp.astrakansas.com/nsgp</a:t>
            </a:r>
            <a:r>
              <a:rPr lang="en-US" sz="1600" dirty="0">
                <a:latin typeface="Arial" panose="020B0604020202020204" pitchFamily="34" charset="0"/>
              </a:rPr>
              <a:t> </a:t>
            </a:r>
          </a:p>
          <a:p>
            <a:pPr lvl="1"/>
            <a:r>
              <a:rPr lang="en-US" sz="1600" dirty="0">
                <a:latin typeface="Arial" panose="020B0604020202020204" pitchFamily="34" charset="0"/>
              </a:rPr>
              <a:t>Register as a user to submit your application:  </a:t>
            </a:r>
            <a:r>
              <a:rPr lang="en-US" sz="1600" dirty="0">
                <a:latin typeface="Arial" panose="020B0604020202020204" pitchFamily="34" charset="0"/>
                <a:hlinkClick r:id="rId3">
                  <a:extLst>
                    <a:ext uri="{A12FA001-AC4F-418D-AE19-62706E023703}">
                      <ahyp:hlinkClr xmlns:ahyp="http://schemas.microsoft.com/office/drawing/2018/hyperlinkcolor" val="tx"/>
                    </a:ext>
                  </a:extLst>
                </a:hlinkClick>
              </a:rPr>
              <a:t>https://nsgp.astrakansas.com/users/new</a:t>
            </a:r>
            <a:r>
              <a:rPr lang="en-US" sz="1600" dirty="0">
                <a:latin typeface="Arial" panose="020B0604020202020204" pitchFamily="34" charset="0"/>
              </a:rPr>
              <a:t> </a:t>
            </a:r>
          </a:p>
          <a:p>
            <a:pPr lvl="1"/>
            <a:r>
              <a:rPr lang="en-US" sz="1600" dirty="0">
                <a:latin typeface="Arial" panose="020B0604020202020204" pitchFamily="34" charset="0"/>
              </a:rPr>
              <a:t>Login and submit/upload your application:  </a:t>
            </a:r>
            <a:r>
              <a:rPr lang="en-US" sz="1600" dirty="0">
                <a:latin typeface="Arial" panose="020B0604020202020204" pitchFamily="34" charset="0"/>
                <a:hlinkClick r:id="rId4">
                  <a:extLst>
                    <a:ext uri="{A12FA001-AC4F-418D-AE19-62706E023703}">
                      <ahyp:hlinkClr xmlns:ahyp="http://schemas.microsoft.com/office/drawing/2018/hyperlinkcolor" val="tx"/>
                    </a:ext>
                  </a:extLst>
                </a:hlinkClick>
              </a:rPr>
              <a:t>https://nsgp.astrakansas.com/</a:t>
            </a:r>
            <a:r>
              <a:rPr lang="en-US" sz="1600" dirty="0">
                <a:latin typeface="Arial" panose="020B0604020202020204" pitchFamily="34" charset="0"/>
              </a:rPr>
              <a:t> </a:t>
            </a:r>
          </a:p>
          <a:p>
            <a:pPr lvl="1"/>
            <a:endParaRPr lang="en-US" sz="1400" dirty="0">
              <a:latin typeface="Arial" panose="020B0604020202020204" pitchFamily="34" charset="0"/>
            </a:endParaRPr>
          </a:p>
          <a:p>
            <a:pPr marL="0" indent="0">
              <a:buNone/>
            </a:pPr>
            <a:r>
              <a:rPr lang="en-US" sz="1800" b="1" dirty="0">
                <a:latin typeface="Arial" panose="020B0604020202020204" pitchFamily="34" charset="0"/>
              </a:rPr>
              <a:t>What to Submit (upload on Astra):</a:t>
            </a:r>
          </a:p>
          <a:p>
            <a:pPr marL="342900" indent="-342900">
              <a:buAutoNum type="arabicPeriod"/>
            </a:pPr>
            <a:r>
              <a:rPr lang="en-US" sz="1800" dirty="0">
                <a:latin typeface="Arial" panose="020B0604020202020204" pitchFamily="34" charset="0"/>
              </a:rPr>
              <a:t>Mission Statement</a:t>
            </a:r>
          </a:p>
          <a:p>
            <a:pPr marL="342900" indent="-342900">
              <a:buAutoNum type="arabicPeriod"/>
            </a:pPr>
            <a:r>
              <a:rPr lang="en-US" sz="1800" dirty="0">
                <a:latin typeface="Arial" panose="020B0604020202020204" pitchFamily="34" charset="0"/>
              </a:rPr>
              <a:t>Vulnerability/Risk Assessment</a:t>
            </a:r>
          </a:p>
          <a:p>
            <a:pPr marL="342900" indent="-342900">
              <a:buAutoNum type="arabicPeriod"/>
            </a:pPr>
            <a:r>
              <a:rPr lang="en-US" sz="1800" dirty="0">
                <a:latin typeface="Arial" panose="020B0604020202020204" pitchFamily="34" charset="0"/>
              </a:rPr>
              <a:t>Investment Justification</a:t>
            </a:r>
          </a:p>
          <a:p>
            <a:pPr marL="342900" indent="-342900">
              <a:buAutoNum type="arabicPeriod"/>
            </a:pPr>
            <a:r>
              <a:rPr lang="en-US" sz="1800" dirty="0">
                <a:latin typeface="Arial" panose="020B0604020202020204" pitchFamily="34" charset="0"/>
              </a:rPr>
              <a:t>For Consortiums only: Consortium Workbook</a:t>
            </a:r>
          </a:p>
          <a:p>
            <a:pPr marL="0" indent="0" algn="l">
              <a:buNone/>
            </a:pPr>
            <a:endParaRPr lang="en-US" b="1" u="sng" dirty="0"/>
          </a:p>
        </p:txBody>
      </p:sp>
      <p:sp>
        <p:nvSpPr>
          <p:cNvPr id="4" name="Rectangle 3">
            <a:extLst>
              <a:ext uri="{FF2B5EF4-FFF2-40B4-BE49-F238E27FC236}">
                <a16:creationId xmlns:a16="http://schemas.microsoft.com/office/drawing/2014/main" id="{30B26D7B-5561-E2ED-7619-C51AB11D5C41}"/>
              </a:ext>
            </a:extLst>
          </p:cNvPr>
          <p:cNvSpPr/>
          <p:nvPr/>
        </p:nvSpPr>
        <p:spPr>
          <a:xfrm>
            <a:off x="6922023" y="5068146"/>
            <a:ext cx="4807132" cy="829734"/>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a:solidFill>
                  <a:sysClr val="windowText" lastClr="000000"/>
                </a:solidFill>
                <a:latin typeface="Arial" panose="020B0604020202020204" pitchFamily="34" charset="0"/>
                <a:cs typeface="Arial" panose="020B0604020202020204" pitchFamily="34" charset="0"/>
              </a:rPr>
              <a:t>Submission Deadline: December 13</a:t>
            </a:r>
            <a:r>
              <a:rPr lang="en-US" sz="2000" b="1" baseline="30000" dirty="0">
                <a:solidFill>
                  <a:sysClr val="windowText" lastClr="000000"/>
                </a:solidFill>
                <a:latin typeface="Arial" panose="020B0604020202020204" pitchFamily="34" charset="0"/>
                <a:cs typeface="Arial" panose="020B0604020202020204" pitchFamily="34" charset="0"/>
              </a:rPr>
              <a:t>th</a:t>
            </a:r>
            <a:r>
              <a:rPr lang="en-US" sz="2000" b="1" dirty="0">
                <a:solidFill>
                  <a:sysClr val="windowText" lastClr="000000"/>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8054828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br>
              <a:rPr lang="en-US" b="1" cap="small" dirty="0"/>
            </a:br>
            <a:r>
              <a:rPr lang="en-US" sz="3200" b="1" cap="small" dirty="0">
                <a:latin typeface="Arial" panose="020B0604020202020204" pitchFamily="34" charset="0"/>
                <a:cs typeface="Arial" panose="020B0604020202020204" pitchFamily="34" charset="0"/>
              </a:rPr>
              <a:t>Contacts </a:t>
            </a:r>
            <a:br>
              <a:rPr lang="en-US" sz="2000" dirty="0"/>
            </a:br>
            <a:endParaRPr lang="en-US" dirty="0"/>
          </a:p>
        </p:txBody>
      </p:sp>
      <p:sp>
        <p:nvSpPr>
          <p:cNvPr id="7" name="Rectangle: Rounded Corners 6">
            <a:extLst>
              <a:ext uri="{FF2B5EF4-FFF2-40B4-BE49-F238E27FC236}">
                <a16:creationId xmlns:a16="http://schemas.microsoft.com/office/drawing/2014/main" id="{306CAFA6-037A-1A34-4B1F-D0B852DC2A40}"/>
              </a:ext>
            </a:extLst>
          </p:cNvPr>
          <p:cNvSpPr/>
          <p:nvPr/>
        </p:nvSpPr>
        <p:spPr>
          <a:xfrm>
            <a:off x="7407100" y="2683342"/>
            <a:ext cx="3990110" cy="178421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a:latin typeface="Calibri" panose="020F0502020204030204" pitchFamily="34" charset="0"/>
                <a:cs typeface="Calibri" panose="020F0502020204030204" pitchFamily="34" charset="0"/>
              </a:rPr>
              <a:t>Melissa McCoy</a:t>
            </a:r>
          </a:p>
          <a:p>
            <a:r>
              <a:rPr lang="en-US" sz="1400" b="1" dirty="0">
                <a:latin typeface="Calibri" panose="020F0502020204030204" pitchFamily="34" charset="0"/>
                <a:cs typeface="Calibri" panose="020F0502020204030204" pitchFamily="34" charset="0"/>
              </a:rPr>
              <a:t>Program Consultant I</a:t>
            </a:r>
          </a:p>
          <a:p>
            <a:r>
              <a:rPr lang="en-US" sz="1400" dirty="0">
                <a:latin typeface="Calibri" panose="020F0502020204030204" pitchFamily="34" charset="0"/>
                <a:cs typeface="Calibri" panose="020F0502020204030204" pitchFamily="34" charset="0"/>
              </a:rPr>
              <a:t>KHP - Homeland Security / Emergency Operations</a:t>
            </a:r>
          </a:p>
          <a:p>
            <a:r>
              <a:rPr lang="en-US" sz="1400" dirty="0">
                <a:latin typeface="Calibri" panose="020F0502020204030204" pitchFamily="34" charset="0"/>
                <a:cs typeface="Calibri" panose="020F0502020204030204" pitchFamily="34" charset="0"/>
              </a:rPr>
              <a:t>122 SW 7</a:t>
            </a:r>
            <a:r>
              <a:rPr lang="en-US" sz="1400" baseline="30000" dirty="0">
                <a:latin typeface="Calibri" panose="020F0502020204030204" pitchFamily="34" charset="0"/>
                <a:cs typeface="Calibri" panose="020F0502020204030204" pitchFamily="34" charset="0"/>
              </a:rPr>
              <a:t>th</a:t>
            </a:r>
            <a:r>
              <a:rPr lang="en-US" sz="1400" dirty="0">
                <a:latin typeface="Calibri" panose="020F0502020204030204" pitchFamily="34" charset="0"/>
                <a:cs typeface="Calibri" panose="020F0502020204030204" pitchFamily="34" charset="0"/>
              </a:rPr>
              <a:t> Street, Topeka, KS  66603-3847</a:t>
            </a:r>
          </a:p>
          <a:p>
            <a:r>
              <a:rPr lang="en-US" sz="1400" dirty="0">
                <a:solidFill>
                  <a:schemeClr val="bg1"/>
                </a:solidFill>
                <a:latin typeface="Calibri" panose="020F0502020204030204" pitchFamily="34" charset="0"/>
                <a:cs typeface="Calibri" panose="020F0502020204030204" pitchFamily="34" charset="0"/>
              </a:rPr>
              <a:t>(785) 368-7187 (Office)</a:t>
            </a:r>
          </a:p>
          <a:p>
            <a:r>
              <a:rPr lang="en-US" sz="1400" dirty="0">
                <a:solidFill>
                  <a:schemeClr val="bg1"/>
                </a:solidFill>
                <a:latin typeface="Calibri" panose="020F0502020204030204" pitchFamily="34" charset="0"/>
                <a:cs typeface="Calibri" panose="020F0502020204030204" pitchFamily="34" charset="0"/>
              </a:rPr>
              <a:t>(785) 925-2148 (Cell)</a:t>
            </a:r>
          </a:p>
          <a:p>
            <a:r>
              <a:rPr lang="en-US" sz="1400" dirty="0">
                <a:solidFill>
                  <a:srgbClr val="00B0F0"/>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Melissa.McCoy@ks.gov</a:t>
            </a:r>
            <a:r>
              <a:rPr lang="en-US" sz="1400" dirty="0">
                <a:solidFill>
                  <a:srgbClr val="00B0F0"/>
                </a:solidFill>
                <a:latin typeface="Calibri" panose="020F0502020204030204" pitchFamily="34" charset="0"/>
                <a:cs typeface="Calibri" panose="020F0502020204030204" pitchFamily="34" charset="0"/>
              </a:rPr>
              <a:t> </a:t>
            </a:r>
          </a:p>
        </p:txBody>
      </p:sp>
      <p:sp>
        <p:nvSpPr>
          <p:cNvPr id="8" name="Rectangle: Rounded Corners 7">
            <a:extLst>
              <a:ext uri="{FF2B5EF4-FFF2-40B4-BE49-F238E27FC236}">
                <a16:creationId xmlns:a16="http://schemas.microsoft.com/office/drawing/2014/main" id="{DAA0F9E8-5191-A6D9-11F5-F47071E4B876}"/>
              </a:ext>
            </a:extLst>
          </p:cNvPr>
          <p:cNvSpPr/>
          <p:nvPr/>
        </p:nvSpPr>
        <p:spPr>
          <a:xfrm>
            <a:off x="542636" y="2683342"/>
            <a:ext cx="3990110" cy="178421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a:latin typeface="Calibri" panose="020F0502020204030204" pitchFamily="34" charset="0"/>
              </a:rPr>
              <a:t>Lieutenant Edna Cordner K-299</a:t>
            </a:r>
          </a:p>
          <a:p>
            <a:r>
              <a:rPr lang="en-US" sz="1400" dirty="0">
                <a:latin typeface="Calibri" panose="020F0502020204030204" pitchFamily="34" charset="0"/>
              </a:rPr>
              <a:t>KHP - Homeland Security / Emergency Operations</a:t>
            </a:r>
          </a:p>
          <a:p>
            <a:r>
              <a:rPr lang="en-US" sz="1400" dirty="0">
                <a:latin typeface="Calibri" panose="020F0502020204030204" pitchFamily="34" charset="0"/>
              </a:rPr>
              <a:t>122 SW 7</a:t>
            </a:r>
            <a:r>
              <a:rPr lang="en-US" sz="1400" baseline="30000" dirty="0">
                <a:latin typeface="Calibri" panose="020F0502020204030204" pitchFamily="34" charset="0"/>
              </a:rPr>
              <a:t>th</a:t>
            </a:r>
            <a:r>
              <a:rPr lang="en-US" sz="1400" dirty="0">
                <a:latin typeface="Calibri" panose="020F0502020204030204" pitchFamily="34" charset="0"/>
              </a:rPr>
              <a:t> Street, Topeka, KS  66603-3847</a:t>
            </a:r>
          </a:p>
          <a:p>
            <a:r>
              <a:rPr lang="en-US" sz="1400" dirty="0">
                <a:latin typeface="Calibri" panose="020F0502020204030204" pitchFamily="34" charset="0"/>
              </a:rPr>
              <a:t>(785) 207-0423 (Cell)</a:t>
            </a:r>
          </a:p>
          <a:p>
            <a:r>
              <a:rPr lang="en-US" sz="1400" u="sng" dirty="0">
                <a:solidFill>
                  <a:srgbClr val="00B0F0"/>
                </a:solidFill>
                <a:latin typeface="Calibri" panose="020F0502020204030204" pitchFamily="34" charset="0"/>
                <a:hlinkClick r:id="rId4">
                  <a:extLst>
                    <a:ext uri="{A12FA001-AC4F-418D-AE19-62706E023703}">
                      <ahyp:hlinkClr xmlns:ahyp="http://schemas.microsoft.com/office/drawing/2018/hyperlinkcolor" val="tx"/>
                    </a:ext>
                  </a:extLst>
                </a:hlinkClick>
              </a:rPr>
              <a:t>Edna.cordner@ks.gov</a:t>
            </a:r>
            <a:r>
              <a:rPr lang="en-US" sz="1400" dirty="0">
                <a:solidFill>
                  <a:srgbClr val="00B0F0"/>
                </a:solidFill>
                <a:latin typeface="Calibri" panose="020F0502020204030204" pitchFamily="34" charset="0"/>
              </a:rPr>
              <a:t> </a:t>
            </a:r>
          </a:p>
        </p:txBody>
      </p:sp>
      <p:sp>
        <p:nvSpPr>
          <p:cNvPr id="9" name="Rectangle: Rounded Corners 8">
            <a:extLst>
              <a:ext uri="{FF2B5EF4-FFF2-40B4-BE49-F238E27FC236}">
                <a16:creationId xmlns:a16="http://schemas.microsoft.com/office/drawing/2014/main" id="{9B9B58AB-6266-E716-6474-6A1123358280}"/>
              </a:ext>
            </a:extLst>
          </p:cNvPr>
          <p:cNvSpPr/>
          <p:nvPr/>
        </p:nvSpPr>
        <p:spPr>
          <a:xfrm>
            <a:off x="7407100" y="4599710"/>
            <a:ext cx="3990110" cy="205035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a:latin typeface="Calibri" panose="020F0502020204030204" pitchFamily="34" charset="0"/>
              </a:rPr>
              <a:t>Connie Satzler</a:t>
            </a:r>
          </a:p>
          <a:p>
            <a:r>
              <a:rPr lang="en-US" sz="1400" dirty="0">
                <a:latin typeface="Calibri" panose="020F0502020204030204" pitchFamily="34" charset="0"/>
              </a:rPr>
              <a:t>EnVisage Consulting  </a:t>
            </a:r>
          </a:p>
          <a:p>
            <a:r>
              <a:rPr lang="en-US" sz="1400" dirty="0">
                <a:latin typeface="Calibri" panose="020F0502020204030204" pitchFamily="34" charset="0"/>
              </a:rPr>
              <a:t>Web portal and IJ assistance</a:t>
            </a:r>
          </a:p>
          <a:p>
            <a:r>
              <a:rPr lang="en-US" sz="1400" dirty="0">
                <a:latin typeface="Calibri" panose="020F0502020204030204" pitchFamily="34" charset="0"/>
              </a:rPr>
              <a:t>6847 Anderson Ave. Manhattan, KS 66503</a:t>
            </a:r>
          </a:p>
          <a:p>
            <a:r>
              <a:rPr lang="en-US" sz="1400" dirty="0">
                <a:latin typeface="Calibri" panose="020F0502020204030204" pitchFamily="34" charset="0"/>
              </a:rPr>
              <a:t>Phone: (785) 410-0410</a:t>
            </a:r>
          </a:p>
          <a:p>
            <a:r>
              <a:rPr lang="en-US" sz="1400" dirty="0">
                <a:solidFill>
                  <a:srgbClr val="00B0F0"/>
                </a:solidFill>
                <a:latin typeface="Calibri" panose="020F0502020204030204" pitchFamily="34" charset="0"/>
                <a:hlinkClick r:id="rId5">
                  <a:extLst>
                    <a:ext uri="{A12FA001-AC4F-418D-AE19-62706E023703}">
                      <ahyp:hlinkClr xmlns:ahyp="http://schemas.microsoft.com/office/drawing/2018/hyperlinkcolor" val="tx"/>
                    </a:ext>
                  </a:extLst>
                </a:hlinkClick>
              </a:rPr>
              <a:t>csatzler@kansas.net</a:t>
            </a:r>
            <a:endParaRPr lang="en-US" sz="1400" dirty="0">
              <a:solidFill>
                <a:srgbClr val="00B0F0"/>
              </a:solidFill>
              <a:latin typeface="Calibri" panose="020F0502020204030204" pitchFamily="34" charset="0"/>
            </a:endParaRPr>
          </a:p>
          <a:p>
            <a:r>
              <a:rPr lang="en-US" sz="1400" dirty="0">
                <a:solidFill>
                  <a:srgbClr val="00B0F0"/>
                </a:solidFill>
                <a:latin typeface="Calibri" panose="020F0502020204030204" pitchFamily="34" charset="0"/>
                <a:hlinkClick r:id="rId6">
                  <a:extLst>
                    <a:ext uri="{A12FA001-AC4F-418D-AE19-62706E023703}">
                      <ahyp:hlinkClr xmlns:ahyp="http://schemas.microsoft.com/office/drawing/2018/hyperlinkcolor" val="tx"/>
                    </a:ext>
                  </a:extLst>
                </a:hlinkClick>
              </a:rPr>
              <a:t>Http://www.datacounts.net/nsgp</a:t>
            </a:r>
            <a:r>
              <a:rPr lang="en-US" sz="1400" dirty="0">
                <a:solidFill>
                  <a:srgbClr val="00B0F0"/>
                </a:solidFill>
                <a:latin typeface="Calibri" panose="020F0502020204030204" pitchFamily="34" charset="0"/>
              </a:rPr>
              <a:t> </a:t>
            </a:r>
          </a:p>
        </p:txBody>
      </p:sp>
      <p:sp>
        <p:nvSpPr>
          <p:cNvPr id="10" name="Rectangle: Rounded Corners 9">
            <a:extLst>
              <a:ext uri="{FF2B5EF4-FFF2-40B4-BE49-F238E27FC236}">
                <a16:creationId xmlns:a16="http://schemas.microsoft.com/office/drawing/2014/main" id="{E9320735-BEE0-F32E-B0DA-63C4AD38ADA5}"/>
              </a:ext>
            </a:extLst>
          </p:cNvPr>
          <p:cNvSpPr/>
          <p:nvPr/>
        </p:nvSpPr>
        <p:spPr>
          <a:xfrm>
            <a:off x="605444" y="4599710"/>
            <a:ext cx="3927302" cy="205035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a:latin typeface="Calibri" panose="020F0502020204030204" pitchFamily="34" charset="0"/>
              </a:rPr>
              <a:t>Melanie Lawrence </a:t>
            </a:r>
          </a:p>
          <a:p>
            <a:r>
              <a:rPr lang="en-US" sz="1400" dirty="0">
                <a:latin typeface="Calibri" panose="020F0502020204030204" pitchFamily="34" charset="0"/>
              </a:rPr>
              <a:t>Program Consultant II</a:t>
            </a:r>
          </a:p>
          <a:p>
            <a:r>
              <a:rPr lang="en-US" sz="1400" dirty="0">
                <a:latin typeface="Calibri" panose="020F0502020204030204" pitchFamily="34" charset="0"/>
              </a:rPr>
              <a:t>KHP - Homeland Security/Emergency Operations</a:t>
            </a:r>
          </a:p>
          <a:p>
            <a:r>
              <a:rPr lang="en-US" sz="1400" dirty="0">
                <a:latin typeface="Calibri" panose="020F0502020204030204" pitchFamily="34" charset="0"/>
              </a:rPr>
              <a:t>122 SW 7</a:t>
            </a:r>
            <a:r>
              <a:rPr lang="en-US" sz="1400" baseline="30000" dirty="0">
                <a:latin typeface="Calibri" panose="020F0502020204030204" pitchFamily="34" charset="0"/>
              </a:rPr>
              <a:t>th</a:t>
            </a:r>
            <a:r>
              <a:rPr lang="en-US" sz="1400" dirty="0">
                <a:latin typeface="Calibri" panose="020F0502020204030204" pitchFamily="34" charset="0"/>
              </a:rPr>
              <a:t> Street, Topeka, KS  66603-3847</a:t>
            </a:r>
          </a:p>
          <a:p>
            <a:r>
              <a:rPr lang="en-US" sz="1400" dirty="0">
                <a:latin typeface="Calibri" panose="020F0502020204030204" pitchFamily="34" charset="0"/>
              </a:rPr>
              <a:t>(785) 296-6654 (Office)</a:t>
            </a:r>
          </a:p>
          <a:p>
            <a:r>
              <a:rPr lang="en-US" sz="1400" dirty="0">
                <a:latin typeface="Calibri" panose="020F0502020204030204" pitchFamily="34" charset="0"/>
              </a:rPr>
              <a:t>(785) 256-5191 (Cell)</a:t>
            </a:r>
          </a:p>
          <a:p>
            <a:r>
              <a:rPr lang="en-US" sz="1400" dirty="0">
                <a:solidFill>
                  <a:srgbClr val="00B0F0"/>
                </a:solidFill>
                <a:latin typeface="Calibri" panose="020F0502020204030204" pitchFamily="34" charset="0"/>
                <a:hlinkClick r:id="rId7">
                  <a:extLst>
                    <a:ext uri="{A12FA001-AC4F-418D-AE19-62706E023703}">
                      <ahyp:hlinkClr xmlns:ahyp="http://schemas.microsoft.com/office/drawing/2018/hyperlinkcolor" val="tx"/>
                    </a:ext>
                  </a:extLst>
                </a:hlinkClick>
              </a:rPr>
              <a:t>Melanie.Lawrence@ks.gov</a:t>
            </a:r>
            <a:r>
              <a:rPr lang="en-US" sz="1400" dirty="0">
                <a:solidFill>
                  <a:srgbClr val="00B0F0"/>
                </a:solidFill>
                <a:latin typeface="Calibri" panose="020F0502020204030204" pitchFamily="34" charset="0"/>
              </a:rPr>
              <a:t> </a:t>
            </a:r>
          </a:p>
        </p:txBody>
      </p:sp>
      <p:sp>
        <p:nvSpPr>
          <p:cNvPr id="11" name="Oval 10">
            <a:extLst>
              <a:ext uri="{FF2B5EF4-FFF2-40B4-BE49-F238E27FC236}">
                <a16:creationId xmlns:a16="http://schemas.microsoft.com/office/drawing/2014/main" id="{A3F38AFE-07FD-CDE8-5F26-4692E51F33E7}"/>
              </a:ext>
            </a:extLst>
          </p:cNvPr>
          <p:cNvSpPr/>
          <p:nvPr/>
        </p:nvSpPr>
        <p:spPr>
          <a:xfrm>
            <a:off x="3189778" y="931275"/>
            <a:ext cx="5560290" cy="18842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Calibri" panose="020F0502020204030204" pitchFamily="34" charset="0"/>
                <a:cs typeface="Calibri" panose="020F0502020204030204" pitchFamily="34" charset="0"/>
              </a:rPr>
              <a:t>Captain Amber Harrington K-265</a:t>
            </a:r>
          </a:p>
          <a:p>
            <a:pPr algn="ctr"/>
            <a:r>
              <a:rPr lang="en-US" sz="1400" dirty="0">
                <a:latin typeface="Calibri" panose="020F0502020204030204" pitchFamily="34" charset="0"/>
                <a:cs typeface="Calibri" panose="020F0502020204030204" pitchFamily="34" charset="0"/>
              </a:rPr>
              <a:t>KHP - Homeland Security/Emergency Operations</a:t>
            </a:r>
          </a:p>
          <a:p>
            <a:pPr algn="ctr"/>
            <a:r>
              <a:rPr lang="en-US" sz="1400" dirty="0">
                <a:latin typeface="Calibri" panose="020F0502020204030204" pitchFamily="34" charset="0"/>
                <a:cs typeface="Calibri" panose="020F0502020204030204" pitchFamily="34" charset="0"/>
              </a:rPr>
              <a:t>122 SW 7</a:t>
            </a:r>
            <a:r>
              <a:rPr lang="en-US" sz="1400" baseline="30000" dirty="0">
                <a:latin typeface="Calibri" panose="020F0502020204030204" pitchFamily="34" charset="0"/>
                <a:cs typeface="Calibri" panose="020F0502020204030204" pitchFamily="34" charset="0"/>
              </a:rPr>
              <a:t>th</a:t>
            </a:r>
            <a:r>
              <a:rPr lang="en-US" sz="1400" dirty="0">
                <a:latin typeface="Calibri" panose="020F0502020204030204" pitchFamily="34" charset="0"/>
                <a:cs typeface="Calibri" panose="020F0502020204030204" pitchFamily="34" charset="0"/>
              </a:rPr>
              <a:t> Street, Topeka, KS 66603-3847</a:t>
            </a:r>
          </a:p>
          <a:p>
            <a:pPr algn="ctr"/>
            <a:r>
              <a:rPr lang="en-US" sz="1400" dirty="0">
                <a:latin typeface="Calibri" panose="020F0502020204030204" pitchFamily="34" charset="0"/>
                <a:cs typeface="Calibri" panose="020F0502020204030204" pitchFamily="34" charset="0"/>
              </a:rPr>
              <a:t>(785) 296-6800</a:t>
            </a:r>
          </a:p>
          <a:p>
            <a:pPr algn="ctr"/>
            <a:r>
              <a:rPr lang="en-US" sz="1400" dirty="0">
                <a:solidFill>
                  <a:srgbClr val="00B0F0"/>
                </a:solidFill>
                <a:latin typeface="Calibri" panose="020F0502020204030204" pitchFamily="34" charset="0"/>
                <a:cs typeface="Calibri" panose="020F0502020204030204" pitchFamily="34" charset="0"/>
                <a:hlinkClick r:id="rId8">
                  <a:extLst>
                    <a:ext uri="{A12FA001-AC4F-418D-AE19-62706E023703}">
                      <ahyp:hlinkClr xmlns:ahyp="http://schemas.microsoft.com/office/drawing/2018/hyperlinkcolor" val="tx"/>
                    </a:ext>
                  </a:extLst>
                </a:hlinkClick>
              </a:rPr>
              <a:t>Amber.harrington@ks.gov</a:t>
            </a:r>
            <a:r>
              <a:rPr lang="en-US" sz="1400" dirty="0">
                <a:solidFill>
                  <a:srgbClr val="00B0F0"/>
                </a:solidFill>
                <a:latin typeface="Calibri" panose="020F0502020204030204" pitchFamily="34" charset="0"/>
                <a:cs typeface="Calibri" panose="020F0502020204030204" pitchFamily="34" charset="0"/>
              </a:rPr>
              <a:t> </a:t>
            </a:r>
          </a:p>
          <a:p>
            <a:pPr algn="ctr"/>
            <a:endParaRPr lang="en-US" sz="1400" dirty="0">
              <a:latin typeface="Calibri" panose="020F0502020204030204" pitchFamily="34" charset="0"/>
              <a:cs typeface="Calibri" panose="020F0502020204030204" pitchFamily="34" charset="0"/>
            </a:endParaRPr>
          </a:p>
        </p:txBody>
      </p:sp>
      <p:pic>
        <p:nvPicPr>
          <p:cNvPr id="12" name="Picture 6" descr="C:\Users\aayers\AppData\Local\Microsoft\Windows\Temporary Internet Files\Content.Outlook\3VSOCDMU\Patch-photo.png">
            <a:extLst>
              <a:ext uri="{FF2B5EF4-FFF2-40B4-BE49-F238E27FC236}">
                <a16:creationId xmlns:a16="http://schemas.microsoft.com/office/drawing/2014/main" id="{34B70285-0694-C6F9-4FF0-B710E5BFC503}"/>
              </a:ext>
            </a:extLst>
          </p:cNvPr>
          <p:cNvPicPr>
            <a:picLocks noGrp="1" noChangeAspect="1" noChangeArrowheads="1"/>
          </p:cNvPicPr>
          <p:nvPr>
            <p:ph idx="1"/>
          </p:nvPr>
        </p:nvPicPr>
        <p:blipFill>
          <a:blip r:embed="rId9">
            <a:extLst>
              <a:ext uri="{28A0092B-C50C-407E-A947-70E740481C1C}">
                <a14:useLocalDpi xmlns:a14="http://schemas.microsoft.com/office/drawing/2010/main" val="0"/>
              </a:ext>
            </a:extLst>
          </a:blip>
          <a:srcRect/>
          <a:stretch>
            <a:fillRect/>
          </a:stretch>
        </p:blipFill>
        <p:spPr bwMode="auto">
          <a:xfrm>
            <a:off x="5061098" y="3519377"/>
            <a:ext cx="1807535" cy="24073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874773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4841" y="2998267"/>
            <a:ext cx="8752291" cy="1649935"/>
          </a:xfrm>
        </p:spPr>
        <p:txBody>
          <a:bodyPr>
            <a:normAutofit fontScale="90000"/>
          </a:bodyPr>
          <a:lstStyle/>
          <a:p>
            <a:pPr algn="ctr"/>
            <a:br>
              <a:rPr lang="en-US" dirty="0"/>
            </a:br>
            <a:r>
              <a:rPr lang="en-US" dirty="0"/>
              <a:t>Questions?</a:t>
            </a:r>
            <a:br>
              <a:rPr lang="en-US" dirty="0"/>
            </a:br>
            <a:endParaRPr lang="en-US" dirty="0"/>
          </a:p>
        </p:txBody>
      </p:sp>
      <p:sp>
        <p:nvSpPr>
          <p:cNvPr id="5" name="Subtitle 4"/>
          <p:cNvSpPr>
            <a:spLocks noGrp="1"/>
          </p:cNvSpPr>
          <p:nvPr>
            <p:ph type="subTitle" idx="1"/>
          </p:nvPr>
        </p:nvSpPr>
        <p:spPr/>
        <p:txBody>
          <a:bodyPr/>
          <a:lstStyle/>
          <a:p>
            <a:endParaRPr lang="en-US" dirty="0"/>
          </a:p>
          <a:p>
            <a:pPr algn="ctr"/>
            <a:r>
              <a:rPr lang="en-US" sz="3200" dirty="0">
                <a:solidFill>
                  <a:srgbClr val="0070C0"/>
                </a:solidFill>
                <a:hlinkClick r:id="rId2">
                  <a:extLst>
                    <a:ext uri="{A12FA001-AC4F-418D-AE19-62706E023703}">
                      <ahyp:hlinkClr xmlns:ahyp="http://schemas.microsoft.com/office/drawing/2018/hyperlinkcolor" val="tx"/>
                    </a:ext>
                  </a:extLst>
                </a:hlinkClick>
              </a:rPr>
              <a:t>NSGP.KHP@KS.GOV</a:t>
            </a:r>
            <a:r>
              <a:rPr lang="en-US" sz="3200" dirty="0">
                <a:solidFill>
                  <a:srgbClr val="0070C0"/>
                </a:solidFill>
              </a:rPr>
              <a:t> </a:t>
            </a:r>
          </a:p>
        </p:txBody>
      </p:sp>
    </p:spTree>
    <p:extLst>
      <p:ext uri="{BB962C8B-B14F-4D97-AF65-F5344CB8AC3E}">
        <p14:creationId xmlns:p14="http://schemas.microsoft.com/office/powerpoint/2010/main" val="1093947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26FF9-83E6-9BF2-EF64-E52A72F2236B}"/>
              </a:ext>
            </a:extLst>
          </p:cNvPr>
          <p:cNvSpPr>
            <a:spLocks noGrp="1"/>
          </p:cNvSpPr>
          <p:nvPr>
            <p:ph type="title"/>
          </p:nvPr>
        </p:nvSpPr>
        <p:spPr/>
        <p:txBody>
          <a:bodyPr>
            <a:normAutofit fontScale="90000"/>
          </a:bodyPr>
          <a:lstStyle/>
          <a:p>
            <a:br>
              <a:rPr lang="en-US" sz="3600" b="1" i="0" u="none" strike="noStrike" baseline="0" dirty="0">
                <a:latin typeface="Arial" panose="020B0604020202020204" pitchFamily="34" charset="0"/>
              </a:rPr>
            </a:br>
            <a:r>
              <a:rPr lang="en-US" b="1" i="0" u="none" strike="noStrike" baseline="0" dirty="0">
                <a:latin typeface="Arial" panose="020B0604020202020204" pitchFamily="34" charset="0"/>
              </a:rPr>
              <a:t>Goal, Objectives, and Priorities</a:t>
            </a:r>
            <a:br>
              <a:rPr lang="en-US" sz="3600" b="1" i="0" u="none" strike="noStrike" baseline="0" dirty="0">
                <a:latin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E2AC9B2D-5967-65FC-47BC-3182130D9C16}"/>
              </a:ext>
            </a:extLst>
          </p:cNvPr>
          <p:cNvSpPr>
            <a:spLocks noGrp="1"/>
          </p:cNvSpPr>
          <p:nvPr>
            <p:ph idx="1"/>
          </p:nvPr>
        </p:nvSpPr>
        <p:spPr>
          <a:xfrm>
            <a:off x="332510" y="1021278"/>
            <a:ext cx="11396646" cy="5545777"/>
          </a:xfrm>
        </p:spPr>
        <p:txBody>
          <a:bodyPr>
            <a:normAutofit/>
          </a:bodyPr>
          <a:lstStyle/>
          <a:p>
            <a:pPr marL="0" indent="0" algn="l">
              <a:buNone/>
            </a:pPr>
            <a:r>
              <a:rPr lang="en-US" sz="2000" b="1" i="0" u="none" strike="noStrike" baseline="0" dirty="0">
                <a:latin typeface="Arial" panose="020B0604020202020204" pitchFamily="34" charset="0"/>
              </a:rPr>
              <a:t>Goal: </a:t>
            </a:r>
            <a:r>
              <a:rPr lang="en-US" sz="2000" b="0" i="0" u="none" strike="noStrike" baseline="0" dirty="0">
                <a:latin typeface="Arial" panose="020B0604020202020204" pitchFamily="34" charset="0"/>
              </a:rPr>
              <a:t>The NSGP-NSS will improve and increase the physical/cyber security and facility/target hardening of nonprofit organizations’ facilities at risk of a terrorist of other extremist attack, ultimately safeguarding the lives and property of the American people. </a:t>
            </a:r>
          </a:p>
          <a:p>
            <a:pPr marL="0" indent="0" algn="l">
              <a:buNone/>
            </a:pPr>
            <a:r>
              <a:rPr lang="en-US" sz="2000" b="0" i="0" u="none" strike="noStrike" baseline="0" dirty="0">
                <a:latin typeface="Arial" panose="020B0604020202020204" pitchFamily="34" charset="0"/>
              </a:rPr>
              <a:t>All NSGP-NSS activities must be linked to enhancing the security and safety at the physical site of the nonprofit organization. Concurrently, the NSGP-NSS will integrate the preparedness activities of nonprofit organizations that are at risk of a terrorist or other extremist attack with broader state and local preparedness efforts.</a:t>
            </a:r>
          </a:p>
          <a:p>
            <a:pPr marL="0" indent="0" algn="l">
              <a:buNone/>
            </a:pPr>
            <a:r>
              <a:rPr lang="en-US" sz="2000" b="1" i="0" u="none" strike="noStrike" baseline="0" dirty="0">
                <a:latin typeface="Arial" panose="020B0604020202020204" pitchFamily="34" charset="0"/>
              </a:rPr>
              <a:t>Objectives</a:t>
            </a:r>
            <a:r>
              <a:rPr lang="en-US" sz="2000" b="0" i="0" u="none" strike="noStrike" baseline="0" dirty="0">
                <a:latin typeface="Arial" panose="020B0604020202020204" pitchFamily="34" charset="0"/>
              </a:rPr>
              <a:t>: Provide funding for physical and cybersecurity enhancements and other security-related activities to nonprofit organizations that are at risk of a terrorist or other extremist attack. Integrate the preparedness activities of nonprofit organizations with broader state and local preparedness efforts. Funding on Planning, Organizational, Equipment, Training, and Exercises (POETE) towards enhancing the protection of soft targets and crowded places, address and close capability gaps identified in individual nonprofit organization Vulnerability Assessments.</a:t>
            </a:r>
          </a:p>
          <a:p>
            <a:pPr marL="0" indent="0" algn="l">
              <a:buNone/>
            </a:pPr>
            <a:r>
              <a:rPr lang="en-US" sz="2000" b="1" i="0" u="none" strike="noStrike" baseline="0" dirty="0">
                <a:latin typeface="Arial" panose="020B0604020202020204" pitchFamily="34" charset="0"/>
              </a:rPr>
              <a:t>Priorities: </a:t>
            </a:r>
            <a:r>
              <a:rPr lang="en-US" sz="2000" b="0" i="0" u="none" strike="noStrike" baseline="0" dirty="0">
                <a:latin typeface="Arial" panose="020B0604020202020204" pitchFamily="34" charset="0"/>
              </a:rPr>
              <a:t>Given the evolving threat landscape, DHS/FEMA has evaluated the national risk profile and set priorities that help ensure appropriate allocation of scarce security dollars. In assessing the national risk profile, one area warrants the most concern under the NSGP-NSS: Enhancing the protection of soft targets/crowded places.</a:t>
            </a:r>
            <a:endParaRPr lang="en-US" sz="2000" dirty="0"/>
          </a:p>
        </p:txBody>
      </p:sp>
    </p:spTree>
    <p:extLst>
      <p:ext uri="{BB962C8B-B14F-4D97-AF65-F5344CB8AC3E}">
        <p14:creationId xmlns:p14="http://schemas.microsoft.com/office/powerpoint/2010/main" val="3388626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531A6-1CD4-7D13-EE9E-B18E33B12D31}"/>
              </a:ext>
            </a:extLst>
          </p:cNvPr>
          <p:cNvSpPr>
            <a:spLocks noGrp="1"/>
          </p:cNvSpPr>
          <p:nvPr>
            <p:ph type="title"/>
          </p:nvPr>
        </p:nvSpPr>
        <p:spPr/>
        <p:txBody>
          <a:bodyPr>
            <a:normAutofit fontScale="90000"/>
          </a:bodyPr>
          <a:lstStyle/>
          <a:p>
            <a:pPr marL="0" indent="0"/>
            <a:br>
              <a:rPr lang="en-US" sz="3600" b="0" i="0" u="none" strike="noStrike" baseline="0" dirty="0">
                <a:latin typeface="Arial" panose="020B0604020202020204" pitchFamily="34" charset="0"/>
              </a:rPr>
            </a:br>
            <a:r>
              <a:rPr lang="en-US" sz="3600" b="1" i="0" u="none" strike="noStrike" baseline="0" dirty="0">
                <a:latin typeface="Arial" panose="020B0604020202020204" pitchFamily="34" charset="0"/>
              </a:rPr>
              <a:t>Allowable Priority Areas</a:t>
            </a:r>
            <a:br>
              <a:rPr lang="en-US" dirty="0"/>
            </a:br>
            <a:endParaRPr lang="en-US" dirty="0"/>
          </a:p>
        </p:txBody>
      </p:sp>
      <p:sp>
        <p:nvSpPr>
          <p:cNvPr id="3" name="Content Placeholder 2">
            <a:extLst>
              <a:ext uri="{FF2B5EF4-FFF2-40B4-BE49-F238E27FC236}">
                <a16:creationId xmlns:a16="http://schemas.microsoft.com/office/drawing/2014/main" id="{8C1F47E8-3B52-0326-7FDB-405C2CC92E7F}"/>
              </a:ext>
            </a:extLst>
          </p:cNvPr>
          <p:cNvSpPr>
            <a:spLocks noGrp="1"/>
          </p:cNvSpPr>
          <p:nvPr>
            <p:ph idx="1"/>
          </p:nvPr>
        </p:nvSpPr>
        <p:spPr>
          <a:xfrm>
            <a:off x="215900" y="1087966"/>
            <a:ext cx="11772899" cy="5477933"/>
          </a:xfrm>
        </p:spPr>
        <p:txBody>
          <a:bodyPr>
            <a:noAutofit/>
          </a:bodyPr>
          <a:lstStyle/>
          <a:p>
            <a:pPr marL="0" indent="0" algn="l">
              <a:buNone/>
            </a:pPr>
            <a:r>
              <a:rPr lang="en-US" sz="2000" b="1" i="0" u="sng" strike="noStrike" baseline="0" dirty="0">
                <a:latin typeface="Arial" panose="020B0604020202020204" pitchFamily="34" charset="0"/>
              </a:rPr>
              <a:t>Enhancing the Protection of Soft Targets/Crowded Places</a:t>
            </a:r>
            <a:endParaRPr lang="en-US" sz="2000" b="1" i="0" u="sng" strike="noStrike" baseline="0" dirty="0">
              <a:solidFill>
                <a:srgbClr val="000000"/>
              </a:solidFill>
              <a:latin typeface="Arial" panose="020B0604020202020204" pitchFamily="34" charset="0"/>
            </a:endParaRPr>
          </a:p>
          <a:p>
            <a:pPr marL="0" indent="0" algn="l">
              <a:buNone/>
            </a:pPr>
            <a:r>
              <a:rPr lang="en-US" sz="2000" b="0" i="0" u="none" strike="noStrike" baseline="0" dirty="0">
                <a:solidFill>
                  <a:srgbClr val="000000"/>
                </a:solidFill>
                <a:latin typeface="Arial" panose="020B0604020202020204" pitchFamily="34" charset="0"/>
              </a:rPr>
              <a:t>Private contracted security guards, physical security enhancements, Closed circuit television (CCTV), security cameras, </a:t>
            </a:r>
            <a:r>
              <a:rPr lang="en-US" sz="2000" dirty="0">
                <a:solidFill>
                  <a:srgbClr val="000000"/>
                </a:solidFill>
                <a:latin typeface="Arial" panose="020B0604020202020204" pitchFamily="34" charset="0"/>
              </a:rPr>
              <a:t>s</a:t>
            </a:r>
            <a:r>
              <a:rPr lang="en-US" sz="2000" b="0" i="0" u="none" strike="noStrike" baseline="0" dirty="0">
                <a:solidFill>
                  <a:srgbClr val="000000"/>
                </a:solidFill>
                <a:latin typeface="Arial" panose="020B0604020202020204" pitchFamily="34" charset="0"/>
              </a:rPr>
              <a:t>ecurity screening equipment for people and baggage, access controls, </a:t>
            </a:r>
            <a:r>
              <a:rPr lang="en-US" sz="2000" dirty="0">
                <a:solidFill>
                  <a:srgbClr val="000000"/>
                </a:solidFill>
                <a:latin typeface="Arial" panose="020B0604020202020204" pitchFamily="34" charset="0"/>
              </a:rPr>
              <a:t>f</a:t>
            </a:r>
            <a:r>
              <a:rPr lang="en-US" sz="2000" b="0" i="0" u="none" strike="noStrike" baseline="0" dirty="0">
                <a:solidFill>
                  <a:srgbClr val="000000"/>
                </a:solidFill>
                <a:latin typeface="Arial" panose="020B0604020202020204" pitchFamily="34" charset="0"/>
              </a:rPr>
              <a:t>encing, gates, barriers, etc.</a:t>
            </a:r>
          </a:p>
          <a:p>
            <a:pPr marL="0" indent="0" algn="l">
              <a:buNone/>
            </a:pPr>
            <a:r>
              <a:rPr lang="en-US" sz="2000" b="0" i="0" u="none" strike="noStrike" baseline="0" dirty="0">
                <a:solidFill>
                  <a:srgbClr val="000000"/>
                </a:solidFill>
                <a:latin typeface="Arial" panose="020B0604020202020204" pitchFamily="34" charset="0"/>
              </a:rPr>
              <a:t>Card readers, associated hardware/software, Cybersecurity enhancements, Risk-based cybersecurity planning and training, Improving cybersecurity of access control and identify verification systems, Improving cybersecurity of security technologies (</a:t>
            </a:r>
            <a:r>
              <a:rPr lang="en-US" sz="2000" b="0" i="0" u="none" strike="noStrike" baseline="0" dirty="0" err="1">
                <a:solidFill>
                  <a:srgbClr val="000000"/>
                </a:solidFill>
                <a:latin typeface="Arial" panose="020B0604020202020204" pitchFamily="34" charset="0"/>
              </a:rPr>
              <a:t>e.g.,CCTV</a:t>
            </a:r>
            <a:r>
              <a:rPr lang="en-US" sz="2000" b="0" i="0" u="none" strike="noStrike" baseline="0" dirty="0">
                <a:solidFill>
                  <a:srgbClr val="000000"/>
                </a:solidFill>
                <a:latin typeface="Arial" panose="020B0604020202020204" pitchFamily="34" charset="0"/>
              </a:rPr>
              <a:t> systems)</a:t>
            </a:r>
          </a:p>
          <a:p>
            <a:pPr marL="0" indent="0" algn="l">
              <a:buNone/>
            </a:pPr>
            <a:r>
              <a:rPr lang="en-US" sz="2000" b="0" i="0" u="none" strike="noStrike" baseline="0" dirty="0">
                <a:solidFill>
                  <a:srgbClr val="000000"/>
                </a:solidFill>
                <a:latin typeface="Arial" panose="020B0604020202020204" pitchFamily="34" charset="0"/>
              </a:rPr>
              <a:t>Adoption of cybersecurity performance goals (</a:t>
            </a:r>
            <a:r>
              <a:rPr lang="en-US" sz="2000" b="0" i="0" u="none" strike="noStrike" baseline="0" dirty="0">
                <a:solidFill>
                  <a:srgbClr val="005288"/>
                </a:solidFill>
                <a:latin typeface="Arial" panose="020B0604020202020204" pitchFamily="34" charset="0"/>
              </a:rPr>
              <a:t>CISA’s Cross-Sector Cybersecurity Performance Goals</a:t>
            </a:r>
            <a:r>
              <a:rPr lang="en-US" sz="2000" b="0" i="0" u="none" strike="noStrike" baseline="0" dirty="0">
                <a:solidFill>
                  <a:srgbClr val="000000"/>
                </a:solidFill>
                <a:latin typeface="Arial" panose="020B0604020202020204" pitchFamily="34" charset="0"/>
              </a:rPr>
              <a:t>)</a:t>
            </a:r>
          </a:p>
          <a:p>
            <a:pPr marL="0" indent="0" algn="l">
              <a:buNone/>
            </a:pPr>
            <a:r>
              <a:rPr lang="en-US" sz="2000" b="1" i="0" u="sng" strike="noStrike" baseline="0" dirty="0">
                <a:latin typeface="Arial" panose="020B0604020202020204" pitchFamily="34" charset="0"/>
              </a:rPr>
              <a:t>Planning</a:t>
            </a:r>
          </a:p>
          <a:p>
            <a:pPr marL="0" indent="0" algn="l">
              <a:buNone/>
            </a:pPr>
            <a:r>
              <a:rPr lang="en-US" sz="2000" b="0" i="0" u="none" strike="noStrike" baseline="0" dirty="0">
                <a:latin typeface="Arial" panose="020B0604020202020204" pitchFamily="34" charset="0"/>
              </a:rPr>
              <a:t>Conduct or enhancement of security, risk assessments</a:t>
            </a:r>
            <a:r>
              <a:rPr lang="en-US" sz="2000" dirty="0">
                <a:latin typeface="Arial" panose="020B0604020202020204" pitchFamily="34" charset="0"/>
              </a:rPr>
              <a:t>;</a:t>
            </a:r>
            <a:r>
              <a:rPr lang="en-US" sz="2000" b="0" i="0" u="none" strike="noStrike" baseline="0" dirty="0">
                <a:latin typeface="Arial" panose="020B0604020202020204" pitchFamily="34" charset="0"/>
              </a:rPr>
              <a:t> Development of: Security plans and protocols, Emergency/contingency plans, Evacuation/shelter in place plans</a:t>
            </a:r>
          </a:p>
          <a:p>
            <a:pPr marL="0" indent="0" algn="l">
              <a:buNone/>
            </a:pPr>
            <a:r>
              <a:rPr lang="en-US" sz="2000" b="1" i="0" u="sng" strike="noStrike" baseline="0" dirty="0">
                <a:latin typeface="Arial" panose="020B0604020202020204" pitchFamily="34" charset="0"/>
              </a:rPr>
              <a:t>Training &amp; Awareness</a:t>
            </a:r>
            <a:endParaRPr lang="en-US" sz="2000" b="1" u="sng" dirty="0">
              <a:latin typeface="Arial" panose="020B0604020202020204" pitchFamily="34" charset="0"/>
            </a:endParaRPr>
          </a:p>
          <a:p>
            <a:pPr marL="0" indent="0" algn="l">
              <a:buNone/>
            </a:pPr>
            <a:r>
              <a:rPr lang="en-US" sz="2000" b="0" i="0" u="none" strike="noStrike" baseline="0" dirty="0">
                <a:latin typeface="Arial" panose="020B0604020202020204" pitchFamily="34" charset="0"/>
              </a:rPr>
              <a:t>Active shooter training, including integrating the needs of persons with disabilities</a:t>
            </a:r>
            <a:r>
              <a:rPr lang="en-US" sz="2000" dirty="0">
                <a:latin typeface="Arial" panose="020B0604020202020204" pitchFamily="34" charset="0"/>
              </a:rPr>
              <a:t>, s</a:t>
            </a:r>
            <a:r>
              <a:rPr lang="en-US" sz="2000" b="0" i="0" u="none" strike="noStrike" baseline="0" dirty="0">
                <a:latin typeface="Arial" panose="020B0604020202020204" pitchFamily="34" charset="0"/>
              </a:rPr>
              <a:t>ecurity training for  employees</a:t>
            </a:r>
            <a:r>
              <a:rPr lang="en-US" sz="2000" dirty="0">
                <a:latin typeface="Arial" panose="020B0604020202020204" pitchFamily="34" charset="0"/>
              </a:rPr>
              <a:t>, p</a:t>
            </a:r>
            <a:r>
              <a:rPr lang="en-US" sz="2000" b="0" i="0" u="none" strike="noStrike" baseline="0" dirty="0">
                <a:latin typeface="Arial" panose="020B0604020202020204" pitchFamily="34" charset="0"/>
              </a:rPr>
              <a:t>ublic awareness/preparedness campaigns</a:t>
            </a:r>
          </a:p>
          <a:p>
            <a:pPr marL="0" indent="0" algn="l">
              <a:buNone/>
            </a:pPr>
            <a:r>
              <a:rPr lang="en-US" sz="2000" b="1" i="0" u="sng" strike="noStrike" baseline="0" dirty="0">
                <a:latin typeface="Arial" panose="020B0604020202020204" pitchFamily="34" charset="0"/>
              </a:rPr>
              <a:t>Exercises</a:t>
            </a:r>
          </a:p>
          <a:p>
            <a:pPr marL="0" indent="0" algn="l">
              <a:buNone/>
            </a:pPr>
            <a:r>
              <a:rPr lang="en-US" sz="2000" b="0" i="0" u="none" strike="noStrike" baseline="0" dirty="0">
                <a:latin typeface="Arial" panose="020B0604020202020204" pitchFamily="34" charset="0"/>
              </a:rPr>
              <a:t>Response exercises</a:t>
            </a:r>
            <a:endParaRPr lang="en-US" sz="2000" b="1" u="sng" dirty="0"/>
          </a:p>
        </p:txBody>
      </p:sp>
    </p:spTree>
    <p:extLst>
      <p:ext uri="{BB962C8B-B14F-4D97-AF65-F5344CB8AC3E}">
        <p14:creationId xmlns:p14="http://schemas.microsoft.com/office/powerpoint/2010/main" val="1469491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D25FA-6564-3976-9852-7B91BDBF306A}"/>
              </a:ext>
            </a:extLst>
          </p:cNvPr>
          <p:cNvSpPr>
            <a:spLocks noGrp="1"/>
          </p:cNvSpPr>
          <p:nvPr>
            <p:ph type="title"/>
          </p:nvPr>
        </p:nvSpPr>
        <p:spPr/>
        <p:txBody>
          <a:bodyPr>
            <a:normAutofit/>
          </a:bodyPr>
          <a:lstStyle/>
          <a:p>
            <a:r>
              <a:rPr lang="en-US" sz="3200" b="1" dirty="0">
                <a:latin typeface="Arial" panose="020B0604020202020204" pitchFamily="34" charset="0"/>
                <a:cs typeface="Arial" panose="020B0604020202020204" pitchFamily="34" charset="0"/>
              </a:rPr>
              <a:t>Application facts</a:t>
            </a:r>
          </a:p>
        </p:txBody>
      </p:sp>
      <p:sp>
        <p:nvSpPr>
          <p:cNvPr id="3" name="Content Placeholder 2">
            <a:extLst>
              <a:ext uri="{FF2B5EF4-FFF2-40B4-BE49-F238E27FC236}">
                <a16:creationId xmlns:a16="http://schemas.microsoft.com/office/drawing/2014/main" id="{E8798DD1-715E-A761-CF04-E728EB14110C}"/>
              </a:ext>
            </a:extLst>
          </p:cNvPr>
          <p:cNvSpPr>
            <a:spLocks noGrp="1"/>
          </p:cNvSpPr>
          <p:nvPr>
            <p:ph idx="1"/>
          </p:nvPr>
        </p:nvSpPr>
        <p:spPr/>
        <p:txBody>
          <a:bodyPr>
            <a:normAutofit/>
          </a:bodyPr>
          <a:lstStyle/>
          <a:p>
            <a:pPr marL="0" indent="0" algn="l">
              <a:buNone/>
            </a:pPr>
            <a:r>
              <a:rPr lang="en-US" sz="2000" dirty="0">
                <a:latin typeface="Arial" panose="020B0604020202020204" pitchFamily="34" charset="0"/>
              </a:rPr>
              <a:t>In Kansas, eligible nonprofits can compete for </a:t>
            </a:r>
            <a:r>
              <a:rPr lang="en-US" sz="2000" b="0" i="0" u="none" strike="noStrike" baseline="0" dirty="0">
                <a:latin typeface="Arial" panose="020B0604020202020204" pitchFamily="34" charset="0"/>
              </a:rPr>
              <a:t>$1,710,000 through the NSGP- Supplemental funding opportunity. </a:t>
            </a:r>
          </a:p>
          <a:p>
            <a:pPr marL="0" indent="0" algn="l">
              <a:buNone/>
            </a:pPr>
            <a:r>
              <a:rPr lang="en-US" sz="2000" b="1" i="1" u="none" strike="noStrike" baseline="0" dirty="0">
                <a:latin typeface="Arial" panose="020B0604020202020204" pitchFamily="34" charset="0"/>
              </a:rPr>
              <a:t>Sub applicants may </a:t>
            </a:r>
            <a:r>
              <a:rPr lang="en-US" sz="2000" b="1" i="0" u="none" strike="noStrike" baseline="0" dirty="0">
                <a:latin typeface="Arial" panose="020B0604020202020204" pitchFamily="34" charset="0"/>
              </a:rPr>
              <a:t>NOT </a:t>
            </a:r>
            <a:r>
              <a:rPr lang="en-US" sz="2000" b="1" i="1" u="none" strike="noStrike" baseline="0" dirty="0">
                <a:latin typeface="Arial" panose="020B0604020202020204" pitchFamily="34" charset="0"/>
              </a:rPr>
              <a:t>apply to FEMA directly. </a:t>
            </a:r>
            <a:r>
              <a:rPr lang="en-US" sz="2000" b="0" i="0" u="none" strike="noStrike" baseline="0" dirty="0">
                <a:latin typeface="Arial" panose="020B0604020202020204" pitchFamily="34" charset="0"/>
              </a:rPr>
              <a:t>Sub applicants must apply for NSGP-NSS through their SAA.</a:t>
            </a:r>
          </a:p>
          <a:p>
            <a:pPr marL="0" indent="0" algn="l">
              <a:buNone/>
            </a:pPr>
            <a:r>
              <a:rPr lang="en-US" sz="2000" dirty="0">
                <a:latin typeface="Arial" panose="020B0604020202020204" pitchFamily="34" charset="0"/>
              </a:rPr>
              <a:t>The application packet will consist of a Risk Assessment, Investment Justification (IJ) and Mission Statement per site.</a:t>
            </a:r>
            <a:endParaRPr lang="en-US" sz="2000" b="0" i="0" u="none" strike="noStrike" baseline="0" dirty="0">
              <a:latin typeface="Arial" panose="020B0604020202020204" pitchFamily="34" charset="0"/>
            </a:endParaRPr>
          </a:p>
          <a:p>
            <a:pPr marL="0" indent="0" algn="l">
              <a:buNone/>
            </a:pPr>
            <a:r>
              <a:rPr lang="en-US" sz="2000" b="1" i="1" u="none" strike="noStrike" baseline="0" dirty="0">
                <a:solidFill>
                  <a:srgbClr val="000000"/>
                </a:solidFill>
                <a:latin typeface="Arial" panose="020B0604020202020204" pitchFamily="34" charset="0"/>
              </a:rPr>
              <a:t>Nonprofit organizations with one site may apply for up to $150,000 for that site. </a:t>
            </a:r>
          </a:p>
          <a:p>
            <a:pPr marL="0" indent="0" algn="l">
              <a:buNone/>
            </a:pPr>
            <a:r>
              <a:rPr lang="en-US" sz="2000" b="1" i="1" u="none" strike="noStrike" baseline="0" dirty="0">
                <a:solidFill>
                  <a:srgbClr val="000000"/>
                </a:solidFill>
                <a:latin typeface="Arial" panose="020B0604020202020204" pitchFamily="34" charset="0"/>
              </a:rPr>
              <a:t>Nonprofit organizations (</a:t>
            </a:r>
            <a:r>
              <a:rPr lang="en-US" sz="2000" b="1" i="1" u="none" strike="noStrike" baseline="0" dirty="0">
                <a:solidFill>
                  <a:srgbClr val="7030A0"/>
                </a:solidFill>
                <a:latin typeface="Arial" panose="020B0604020202020204" pitchFamily="34" charset="0"/>
              </a:rPr>
              <a:t>not applying as part of a consortium</a:t>
            </a:r>
            <a:r>
              <a:rPr lang="en-US" sz="2000" b="1" i="1" u="none" strike="noStrike" baseline="0" dirty="0">
                <a:solidFill>
                  <a:srgbClr val="000000"/>
                </a:solidFill>
                <a:latin typeface="Arial" panose="020B0604020202020204" pitchFamily="34" charset="0"/>
              </a:rPr>
              <a:t>) with multiple sites may apply for up to $150,000 per site, for up to three sites per funding stream for a maximum of $450,000 for this funding opportunity. </a:t>
            </a:r>
          </a:p>
          <a:p>
            <a:pPr marL="0" indent="0" algn="l">
              <a:buNone/>
            </a:pPr>
            <a:r>
              <a:rPr lang="en-US" sz="2000" b="1" i="1" u="none" strike="noStrike" baseline="0" dirty="0">
                <a:solidFill>
                  <a:srgbClr val="000000"/>
                </a:solidFill>
                <a:latin typeface="Arial" panose="020B0604020202020204" pitchFamily="34" charset="0"/>
              </a:rPr>
              <a:t>If a nonprofit sub applicant applies for multiple sites, it must submit one complete IJ and risk assessment per each site.</a:t>
            </a:r>
          </a:p>
          <a:p>
            <a:pPr marL="0" indent="0" algn="l">
              <a:buNone/>
            </a:pPr>
            <a:endParaRPr lang="en-US" sz="2000" b="1" i="1" dirty="0">
              <a:solidFill>
                <a:srgbClr val="000000"/>
              </a:solidFill>
              <a:latin typeface="Arial" panose="020B0604020202020204" pitchFamily="34" charset="0"/>
            </a:endParaRPr>
          </a:p>
          <a:p>
            <a:pPr marL="0" indent="0" algn="l">
              <a:buNone/>
            </a:pPr>
            <a:r>
              <a:rPr lang="en-US" sz="2000" b="1" i="1" u="none" strike="noStrike" baseline="0" dirty="0">
                <a:solidFill>
                  <a:srgbClr val="000000"/>
                </a:solidFill>
                <a:latin typeface="Arial" panose="020B0604020202020204" pitchFamily="34" charset="0"/>
              </a:rPr>
              <a:t>Deadline to submit application packets to </a:t>
            </a:r>
            <a:r>
              <a:rPr lang="en-US" sz="2000" b="1" i="1" u="none" strike="noStrike" baseline="0" dirty="0">
                <a:solidFill>
                  <a:srgbClr val="0070C0"/>
                </a:solidFill>
                <a:latin typeface="Arial" panose="020B0604020202020204" pitchFamily="34" charset="0"/>
                <a:hlinkClick r:id="rId2">
                  <a:extLst>
                    <a:ext uri="{A12FA001-AC4F-418D-AE19-62706E023703}">
                      <ahyp:hlinkClr xmlns:ahyp="http://schemas.microsoft.com/office/drawing/2018/hyperlinkcolor" val="tx"/>
                    </a:ext>
                  </a:extLst>
                </a:hlinkClick>
              </a:rPr>
              <a:t>https://www.astrakansas.com/nsgp</a:t>
            </a:r>
            <a:r>
              <a:rPr lang="en-US" sz="2000" b="1" i="1" u="none" strike="noStrike" baseline="0" dirty="0">
                <a:solidFill>
                  <a:srgbClr val="0070C0"/>
                </a:solidFill>
                <a:latin typeface="Arial" panose="020B0604020202020204" pitchFamily="34" charset="0"/>
              </a:rPr>
              <a:t> </a:t>
            </a:r>
            <a:r>
              <a:rPr lang="en-US" sz="2000" b="1" i="1" u="none" strike="noStrike" baseline="0" dirty="0">
                <a:latin typeface="Arial" panose="020B0604020202020204" pitchFamily="34" charset="0"/>
              </a:rPr>
              <a:t>is 12/13/2024</a:t>
            </a:r>
          </a:p>
        </p:txBody>
      </p:sp>
    </p:spTree>
    <p:extLst>
      <p:ext uri="{BB962C8B-B14F-4D97-AF65-F5344CB8AC3E}">
        <p14:creationId xmlns:p14="http://schemas.microsoft.com/office/powerpoint/2010/main" val="3186580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D69C5-192D-6B92-D011-67DAD9C7A1AF}"/>
              </a:ext>
            </a:extLst>
          </p:cNvPr>
          <p:cNvSpPr>
            <a:spLocks noGrp="1"/>
          </p:cNvSpPr>
          <p:nvPr>
            <p:ph type="title"/>
          </p:nvPr>
        </p:nvSpPr>
        <p:spPr/>
        <p:txBody>
          <a:bodyPr>
            <a:normAutofit/>
          </a:bodyPr>
          <a:lstStyle/>
          <a:p>
            <a:r>
              <a:rPr lang="en-US" sz="3200" b="1" dirty="0">
                <a:latin typeface="Arial" panose="020B0604020202020204" pitchFamily="34" charset="0"/>
                <a:cs typeface="Arial" panose="020B0604020202020204" pitchFamily="34" charset="0"/>
              </a:rPr>
              <a:t>Investment Justification (IJ)</a:t>
            </a:r>
          </a:p>
        </p:txBody>
      </p:sp>
      <p:sp>
        <p:nvSpPr>
          <p:cNvPr id="3" name="Content Placeholder 2">
            <a:extLst>
              <a:ext uri="{FF2B5EF4-FFF2-40B4-BE49-F238E27FC236}">
                <a16:creationId xmlns:a16="http://schemas.microsoft.com/office/drawing/2014/main" id="{FB9150C1-742E-1E19-FC30-E243C7F48116}"/>
              </a:ext>
            </a:extLst>
          </p:cNvPr>
          <p:cNvSpPr>
            <a:spLocks noGrp="1"/>
          </p:cNvSpPr>
          <p:nvPr>
            <p:ph idx="1"/>
          </p:nvPr>
        </p:nvSpPr>
        <p:spPr>
          <a:xfrm>
            <a:off x="496711" y="1071639"/>
            <a:ext cx="11198577" cy="5246034"/>
          </a:xfrm>
        </p:spPr>
        <p:txBody>
          <a:bodyPr>
            <a:noAutofit/>
          </a:bodyPr>
          <a:lstStyle/>
          <a:p>
            <a:pPr marL="0" indent="0" algn="l">
              <a:buNone/>
            </a:pPr>
            <a:r>
              <a:rPr lang="en-US" sz="2000" b="0" i="0" u="none" strike="noStrike" baseline="0" dirty="0">
                <a:solidFill>
                  <a:srgbClr val="000000"/>
                </a:solidFill>
                <a:latin typeface="Arial" panose="020B0604020202020204" pitchFamily="34" charset="0"/>
              </a:rPr>
              <a:t>The IJ must describe each investment proposed for funding. The investments or projects described in the IJ must:</a:t>
            </a:r>
          </a:p>
          <a:p>
            <a:pPr marL="342900" indent="-342900" algn="l">
              <a:buAutoNum type="arabicPeriod"/>
            </a:pPr>
            <a:r>
              <a:rPr lang="en-US" sz="2000" b="0" i="0" u="none" strike="noStrike" baseline="0" dirty="0">
                <a:solidFill>
                  <a:srgbClr val="000000"/>
                </a:solidFill>
                <a:latin typeface="Arial" panose="020B0604020202020204" pitchFamily="34" charset="0"/>
              </a:rPr>
              <a:t>Be for the location(s)/physical address(es) (</a:t>
            </a:r>
            <a:r>
              <a:rPr lang="en-US" sz="2000" b="0" i="1" u="none" strike="noStrike" baseline="0" dirty="0">
                <a:solidFill>
                  <a:srgbClr val="000000"/>
                </a:solidFill>
                <a:latin typeface="Arial" panose="020B0604020202020204" pitchFamily="34" charset="0"/>
              </a:rPr>
              <a:t>NOT </a:t>
            </a:r>
            <a:r>
              <a:rPr lang="en-US" sz="2000" b="0" i="0" u="none" strike="noStrike" baseline="0" dirty="0">
                <a:solidFill>
                  <a:srgbClr val="000000"/>
                </a:solidFill>
                <a:latin typeface="Arial" panose="020B0604020202020204" pitchFamily="34" charset="0"/>
              </a:rPr>
              <a:t>P.O. Boxes) that the nonprofit occupies at the time of application</a:t>
            </a:r>
          </a:p>
          <a:p>
            <a:pPr marL="0" indent="0" algn="l">
              <a:buNone/>
            </a:pPr>
            <a:r>
              <a:rPr lang="en-US" sz="2000" b="0" i="0" u="none" strike="noStrike" baseline="0" dirty="0">
                <a:solidFill>
                  <a:srgbClr val="000000"/>
                </a:solidFill>
                <a:latin typeface="Arial" panose="020B0604020202020204" pitchFamily="34" charset="0"/>
              </a:rPr>
              <a:t>2. Address an identified risk, including threat and vulnerability, regardless of whether it is submitting for similar projects at multiple sites</a:t>
            </a:r>
          </a:p>
          <a:p>
            <a:pPr marL="0" indent="0" algn="l">
              <a:buNone/>
            </a:pPr>
            <a:r>
              <a:rPr lang="en-US" sz="2000" b="0" i="0" u="none" strike="noStrike" baseline="0" dirty="0">
                <a:solidFill>
                  <a:srgbClr val="000000"/>
                </a:solidFill>
                <a:latin typeface="Arial" panose="020B0604020202020204" pitchFamily="34" charset="0"/>
              </a:rPr>
              <a:t>3. Demonstrate the ability to provide enhancements consistent with the purpose of the program and guidance provided by DHS/FEMA</a:t>
            </a:r>
          </a:p>
          <a:p>
            <a:pPr marL="0" indent="0" algn="l">
              <a:buNone/>
            </a:pPr>
            <a:r>
              <a:rPr lang="en-US" sz="2000" b="0" i="0" u="none" strike="noStrike" baseline="0" dirty="0">
                <a:solidFill>
                  <a:srgbClr val="000000"/>
                </a:solidFill>
                <a:latin typeface="Arial" panose="020B0604020202020204" pitchFamily="34" charset="0"/>
              </a:rPr>
              <a:t>4. Be both feasible and effective at reducing the risks for which the project was designed</a:t>
            </a:r>
          </a:p>
          <a:p>
            <a:pPr marL="0" indent="0" algn="l">
              <a:buNone/>
            </a:pPr>
            <a:r>
              <a:rPr lang="en-US" sz="2000" b="0" i="0" u="none" strike="noStrike" baseline="0" dirty="0">
                <a:solidFill>
                  <a:srgbClr val="000000"/>
                </a:solidFill>
                <a:latin typeface="Arial" panose="020B0604020202020204" pitchFamily="34" charset="0"/>
              </a:rPr>
              <a:t>5. Be able to be fully completed within the three-year period of performance</a:t>
            </a:r>
          </a:p>
          <a:p>
            <a:pPr marL="0" indent="0" algn="l">
              <a:buNone/>
            </a:pPr>
            <a:r>
              <a:rPr lang="en-US" sz="2000" b="0" i="0" u="none" strike="noStrike" baseline="0" dirty="0">
                <a:solidFill>
                  <a:srgbClr val="000000"/>
                </a:solidFill>
                <a:latin typeface="Arial" panose="020B0604020202020204" pitchFamily="34" charset="0"/>
              </a:rPr>
              <a:t>6. Be consistent with all applicable requirements outlined in this NOFO and the </a:t>
            </a:r>
            <a:r>
              <a:rPr lang="en-US" sz="2000" b="0" i="0" u="none" strike="noStrike" baseline="0" dirty="0">
                <a:solidFill>
                  <a:srgbClr val="005288"/>
                </a:solidFill>
                <a:latin typeface="Arial" panose="020B0604020202020204" pitchFamily="34" charset="0"/>
              </a:rPr>
              <a:t>Preparedness Grants Manual</a:t>
            </a:r>
            <a:endParaRPr lang="en-US" sz="2000" b="0" i="0" u="none" strike="noStrike" baseline="0" dirty="0">
              <a:solidFill>
                <a:srgbClr val="000000"/>
              </a:solidFill>
              <a:latin typeface="Arial" panose="020B0604020202020204" pitchFamily="34" charset="0"/>
            </a:endParaRPr>
          </a:p>
          <a:p>
            <a:pPr marL="0" indent="0" algn="l">
              <a:buNone/>
            </a:pPr>
            <a:endParaRPr lang="en-US" sz="2000" b="0" i="0" u="none" strike="noStrike" baseline="0" dirty="0">
              <a:solidFill>
                <a:srgbClr val="000000"/>
              </a:solidFill>
              <a:latin typeface="Arial" panose="020B0604020202020204" pitchFamily="34" charset="0"/>
            </a:endParaRPr>
          </a:p>
          <a:p>
            <a:pPr marL="0" indent="0" algn="l">
              <a:buNone/>
            </a:pPr>
            <a:r>
              <a:rPr lang="en-US" sz="2000" b="0" i="0" u="none" strike="noStrike" baseline="0" dirty="0">
                <a:solidFill>
                  <a:srgbClr val="7030A0"/>
                </a:solidFill>
                <a:latin typeface="Arial" panose="020B0604020202020204" pitchFamily="34" charset="0"/>
              </a:rPr>
              <a:t>Sub applicants are required to self-identify with one of the following categories in the IJ as part of the application process: 1. Ideology-based/Spiritual/Religious (Houses of Worship, Educational Institutions, Medical Facilities, etc.) 2. Educational (secular) 3. Medical (secular) 4. Other</a:t>
            </a:r>
            <a:endParaRPr lang="en-US" sz="2000" dirty="0">
              <a:solidFill>
                <a:srgbClr val="7030A0"/>
              </a:solidFill>
            </a:endParaRPr>
          </a:p>
        </p:txBody>
      </p:sp>
    </p:spTree>
    <p:extLst>
      <p:ext uri="{BB962C8B-B14F-4D97-AF65-F5344CB8AC3E}">
        <p14:creationId xmlns:p14="http://schemas.microsoft.com/office/powerpoint/2010/main" val="3764147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F28D1-2AE3-8ACB-5B98-A70CDAB2F2B5}"/>
              </a:ext>
            </a:extLst>
          </p:cNvPr>
          <p:cNvSpPr>
            <a:spLocks noGrp="1"/>
          </p:cNvSpPr>
          <p:nvPr>
            <p:ph type="title"/>
          </p:nvPr>
        </p:nvSpPr>
        <p:spPr/>
        <p:txBody>
          <a:bodyPr>
            <a:normAutofit/>
          </a:bodyPr>
          <a:lstStyle/>
          <a:p>
            <a:r>
              <a:rPr lang="en-US" sz="3200" b="1" dirty="0">
                <a:latin typeface="Arial" panose="020B0604020202020204" pitchFamily="34" charset="0"/>
                <a:cs typeface="Arial" panose="020B0604020202020204" pitchFamily="34" charset="0"/>
              </a:rPr>
              <a:t>Investment Justification (IJ) – Continued</a:t>
            </a:r>
          </a:p>
        </p:txBody>
      </p:sp>
      <p:pic>
        <p:nvPicPr>
          <p:cNvPr id="5" name="Content Placeholder 4">
            <a:extLst>
              <a:ext uri="{FF2B5EF4-FFF2-40B4-BE49-F238E27FC236}">
                <a16:creationId xmlns:a16="http://schemas.microsoft.com/office/drawing/2014/main" id="{24D45E75-59B0-E675-F7B5-438141DA8DB6}"/>
              </a:ext>
            </a:extLst>
          </p:cNvPr>
          <p:cNvPicPr>
            <a:picLocks noGrp="1" noChangeAspect="1"/>
          </p:cNvPicPr>
          <p:nvPr>
            <p:ph idx="1"/>
          </p:nvPr>
        </p:nvPicPr>
        <p:blipFill>
          <a:blip r:embed="rId2"/>
          <a:stretch>
            <a:fillRect/>
          </a:stretch>
        </p:blipFill>
        <p:spPr>
          <a:xfrm>
            <a:off x="1891771" y="1201738"/>
            <a:ext cx="8536304" cy="4988750"/>
          </a:xfrm>
        </p:spPr>
      </p:pic>
    </p:spTree>
    <p:extLst>
      <p:ext uri="{BB962C8B-B14F-4D97-AF65-F5344CB8AC3E}">
        <p14:creationId xmlns:p14="http://schemas.microsoft.com/office/powerpoint/2010/main" val="2794559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F28D1-2AE3-8ACB-5B98-A70CDAB2F2B5}"/>
              </a:ext>
            </a:extLst>
          </p:cNvPr>
          <p:cNvSpPr>
            <a:spLocks noGrp="1"/>
          </p:cNvSpPr>
          <p:nvPr>
            <p:ph type="title"/>
          </p:nvPr>
        </p:nvSpPr>
        <p:spPr/>
        <p:txBody>
          <a:bodyPr>
            <a:normAutofit/>
          </a:bodyPr>
          <a:lstStyle/>
          <a:p>
            <a:r>
              <a:rPr lang="en-US" sz="3200" b="1" dirty="0">
                <a:latin typeface="Arial" panose="020B0604020202020204" pitchFamily="34" charset="0"/>
                <a:cs typeface="Arial" panose="020B0604020202020204" pitchFamily="34" charset="0"/>
              </a:rPr>
              <a:t>Investment Justification (IJ) – Continued</a:t>
            </a:r>
          </a:p>
        </p:txBody>
      </p:sp>
      <p:pic>
        <p:nvPicPr>
          <p:cNvPr id="11" name="Content Placeholder 10">
            <a:extLst>
              <a:ext uri="{FF2B5EF4-FFF2-40B4-BE49-F238E27FC236}">
                <a16:creationId xmlns:a16="http://schemas.microsoft.com/office/drawing/2014/main" id="{BE2D76F4-82DD-1095-164D-751FC634B120}"/>
              </a:ext>
            </a:extLst>
          </p:cNvPr>
          <p:cNvPicPr>
            <a:picLocks noGrp="1" noChangeAspect="1"/>
          </p:cNvPicPr>
          <p:nvPr>
            <p:ph idx="1"/>
          </p:nvPr>
        </p:nvPicPr>
        <p:blipFill>
          <a:blip r:embed="rId2"/>
          <a:stretch>
            <a:fillRect/>
          </a:stretch>
        </p:blipFill>
        <p:spPr>
          <a:xfrm>
            <a:off x="3694724" y="1201738"/>
            <a:ext cx="4869227" cy="4953000"/>
          </a:xfrm>
        </p:spPr>
      </p:pic>
    </p:spTree>
    <p:extLst>
      <p:ext uri="{BB962C8B-B14F-4D97-AF65-F5344CB8AC3E}">
        <p14:creationId xmlns:p14="http://schemas.microsoft.com/office/powerpoint/2010/main" val="1659282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F28D1-2AE3-8ACB-5B98-A70CDAB2F2B5}"/>
              </a:ext>
            </a:extLst>
          </p:cNvPr>
          <p:cNvSpPr>
            <a:spLocks noGrp="1"/>
          </p:cNvSpPr>
          <p:nvPr>
            <p:ph type="title"/>
          </p:nvPr>
        </p:nvSpPr>
        <p:spPr/>
        <p:txBody>
          <a:bodyPr>
            <a:normAutofit/>
          </a:bodyPr>
          <a:lstStyle/>
          <a:p>
            <a:r>
              <a:rPr lang="en-US" sz="3200" b="1" dirty="0">
                <a:latin typeface="Arial" panose="020B0604020202020204" pitchFamily="34" charset="0"/>
                <a:cs typeface="Arial" panose="020B0604020202020204" pitchFamily="34" charset="0"/>
              </a:rPr>
              <a:t>Investment Justification (IJ) – Continued</a:t>
            </a:r>
          </a:p>
        </p:txBody>
      </p:sp>
      <p:pic>
        <p:nvPicPr>
          <p:cNvPr id="8" name="Content Placeholder 7">
            <a:extLst>
              <a:ext uri="{FF2B5EF4-FFF2-40B4-BE49-F238E27FC236}">
                <a16:creationId xmlns:a16="http://schemas.microsoft.com/office/drawing/2014/main" id="{AAB9B0C7-722D-E177-8AF9-22186BE5E3C3}"/>
              </a:ext>
            </a:extLst>
          </p:cNvPr>
          <p:cNvPicPr>
            <a:picLocks noGrp="1" noChangeAspect="1"/>
          </p:cNvPicPr>
          <p:nvPr>
            <p:ph idx="1"/>
          </p:nvPr>
        </p:nvPicPr>
        <p:blipFill>
          <a:blip r:embed="rId2"/>
          <a:stretch>
            <a:fillRect/>
          </a:stretch>
        </p:blipFill>
        <p:spPr>
          <a:xfrm>
            <a:off x="3521168" y="1201738"/>
            <a:ext cx="5216338" cy="4953000"/>
          </a:xfrm>
        </p:spPr>
      </p:pic>
    </p:spTree>
    <p:extLst>
      <p:ext uri="{BB962C8B-B14F-4D97-AF65-F5344CB8AC3E}">
        <p14:creationId xmlns:p14="http://schemas.microsoft.com/office/powerpoint/2010/main" val="3243076204"/>
      </p:ext>
    </p:extLst>
  </p:cSld>
  <p:clrMapOvr>
    <a:masterClrMapping/>
  </p:clrMapOvr>
</p:sld>
</file>

<file path=ppt/theme/theme1.xml><?xml version="1.0" encoding="utf-8"?>
<a:theme xmlns:a="http://schemas.openxmlformats.org/drawingml/2006/main" name="HSGP Theeme">
  <a:themeElements>
    <a:clrScheme name="Custom 11">
      <a:dk1>
        <a:sysClr val="windowText" lastClr="000000"/>
      </a:dk1>
      <a:lt1>
        <a:sysClr val="window" lastClr="FFFFFF"/>
      </a:lt1>
      <a:dk2>
        <a:srgbClr val="1E5155"/>
      </a:dk2>
      <a:lt2>
        <a:srgbClr val="EBEBEB"/>
      </a:lt2>
      <a:accent1>
        <a:srgbClr val="121F6B"/>
      </a:accent1>
      <a:accent2>
        <a:srgbClr val="EA6312"/>
      </a:accent2>
      <a:accent3>
        <a:srgbClr val="E6B729"/>
      </a:accent3>
      <a:accent4>
        <a:srgbClr val="ADC8E7"/>
      </a:accent4>
      <a:accent5>
        <a:srgbClr val="ADC8E7"/>
      </a:accent5>
      <a:accent6>
        <a:srgbClr val="ADC8E7"/>
      </a:accent6>
      <a:hlink>
        <a:srgbClr val="ADC8E7"/>
      </a:hlink>
      <a:folHlink>
        <a:srgbClr val="ADC8E7"/>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HSGP Theeme" id="{CF7E1936-2E62-4318-9C2D-089A60F40D85}" vid="{DA9BECFF-9A30-4FC8-B5C9-29D83E1219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6d042460-b09c-44e0-bd61-a03c419d2a0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04E796FF7251342BB3E1FF206C474B3" ma:contentTypeVersion="14" ma:contentTypeDescription="Create a new document." ma:contentTypeScope="" ma:versionID="d9dce22355028f0aefc59624a9f985eb">
  <xsd:schema xmlns:xsd="http://www.w3.org/2001/XMLSchema" xmlns:xs="http://www.w3.org/2001/XMLSchema" xmlns:p="http://schemas.microsoft.com/office/2006/metadata/properties" xmlns:ns3="6d042460-b09c-44e0-bd61-a03c419d2a0e" xmlns:ns4="e0dba54f-527b-49c5-8cab-2bd5e7e5e970" targetNamespace="http://schemas.microsoft.com/office/2006/metadata/properties" ma:root="true" ma:fieldsID="4a796d95940de14d2005bf3cdaf05c75" ns3:_="" ns4:_="">
    <xsd:import namespace="6d042460-b09c-44e0-bd61-a03c419d2a0e"/>
    <xsd:import namespace="e0dba54f-527b-49c5-8cab-2bd5e7e5e970"/>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bjectDetectorVersions" minOccurs="0"/>
                <xsd:element ref="ns3:_activity" minOccurs="0"/>
                <xsd:element ref="ns3:MediaServiceSystemTags" minOccurs="0"/>
                <xsd:element ref="ns3:MediaServiceGenerationTime" minOccurs="0"/>
                <xsd:element ref="ns3:MediaServiceEventHashCode"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042460-b09c-44e0-bd61-a03c419d2a0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_activity" ma:index="17" nillable="true" ma:displayName="_activity" ma:hidden="true" ma:internalName="_activity">
      <xsd:simpleType>
        <xsd:restriction base="dms:Note"/>
      </xsd:simpleType>
    </xsd:element>
    <xsd:element name="MediaServiceSystemTags" ma:index="18" nillable="true" ma:displayName="MediaServiceSystemTags" ma:hidden="true" ma:internalName="MediaServiceSystemTags" ma:readOnly="true">
      <xsd:simpleType>
        <xsd:restriction base="dms:Note"/>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0dba54f-527b-49c5-8cab-2bd5e7e5e97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2B0F593-9724-4E26-995E-D23A98925DBB}">
  <ds:schemaRefs>
    <ds:schemaRef ds:uri="http://purl.org/dc/terms/"/>
    <ds:schemaRef ds:uri="e0dba54f-527b-49c5-8cab-2bd5e7e5e970"/>
    <ds:schemaRef ds:uri="http://schemas.microsoft.com/office/2006/documentManagement/types"/>
    <ds:schemaRef ds:uri="6d042460-b09c-44e0-bd61-a03c419d2a0e"/>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B75EC3E5-AEE1-46F8-B851-51447530692B}">
  <ds:schemaRefs>
    <ds:schemaRef ds:uri="http://schemas.microsoft.com/sharepoint/v3/contenttype/forms"/>
  </ds:schemaRefs>
</ds:datastoreItem>
</file>

<file path=customXml/itemProps3.xml><?xml version="1.0" encoding="utf-8"?>
<ds:datastoreItem xmlns:ds="http://schemas.openxmlformats.org/officeDocument/2006/customXml" ds:itemID="{493A2EE4-DF1D-4FC4-BAB8-95C1F6EFE2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d042460-b09c-44e0-bd61-a03c419d2a0e"/>
    <ds:schemaRef ds:uri="e0dba54f-527b-49c5-8cab-2bd5e7e5e97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HSGP Theeme</Template>
  <TotalTime>12105</TotalTime>
  <Words>2988</Words>
  <Application>Microsoft Office PowerPoint</Application>
  <PresentationFormat>Widescreen</PresentationFormat>
  <Paragraphs>180</Paragraphs>
  <Slides>25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Trebuchet MS</vt:lpstr>
      <vt:lpstr>HSGP Theeme</vt:lpstr>
      <vt:lpstr>Nonprofit Security Grant Program FY24 Supplemental Funding  </vt:lpstr>
      <vt:lpstr>NSGP-NSS-State (S): NSGP-NSS-S Overview</vt:lpstr>
      <vt:lpstr> Goal, Objectives, and Priorities </vt:lpstr>
      <vt:lpstr> Allowable Priority Areas </vt:lpstr>
      <vt:lpstr>Application facts</vt:lpstr>
      <vt:lpstr>Investment Justification (IJ)</vt:lpstr>
      <vt:lpstr>Investment Justification (IJ) – Continued</vt:lpstr>
      <vt:lpstr>Investment Justification (IJ) – Continued</vt:lpstr>
      <vt:lpstr>Investment Justification (IJ) – Continued</vt:lpstr>
      <vt:lpstr>Investment Justification (IJ) – Continued</vt:lpstr>
      <vt:lpstr>Investment Justification (IJ) – Continued</vt:lpstr>
      <vt:lpstr>Investment Justification (IJ) – Continued</vt:lpstr>
      <vt:lpstr>Investment Justification (IJ) – Continued</vt:lpstr>
      <vt:lpstr>Sub Recipient Eligibility </vt:lpstr>
      <vt:lpstr>Consortium</vt:lpstr>
      <vt:lpstr>Consortium</vt:lpstr>
      <vt:lpstr>Consortium-Specific Application Requirements </vt:lpstr>
      <vt:lpstr>Consortium- Continued</vt:lpstr>
      <vt:lpstr>Dual application opportunity in/out of UASI</vt:lpstr>
      <vt:lpstr>Dual application opportunity- continued</vt:lpstr>
      <vt:lpstr>Scoring</vt:lpstr>
      <vt:lpstr>Scoring – new Israel-Hamas multiplier</vt:lpstr>
      <vt:lpstr>Key Info</vt:lpstr>
      <vt:lpstr> Contacts  </vt:lpstr>
      <vt:lpstr> 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 2017 Funding Distribution Graphs and Tables</dc:title>
  <dc:creator>Matt Llewelyn</dc:creator>
  <cp:lastModifiedBy>Connie Satzler</cp:lastModifiedBy>
  <cp:revision>279</cp:revision>
  <dcterms:created xsi:type="dcterms:W3CDTF">2017-06-26T15:05:45Z</dcterms:created>
  <dcterms:modified xsi:type="dcterms:W3CDTF">2024-11-12T14:12:10Z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0x010100704E796FF7251342BB3E1FF206C474B3</vt:lpwstr>
  </property>
</Properties>
</file>